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8" r:id="rId4"/>
    <p:sldMasterId id="2147483852" r:id="rId5"/>
  </p:sldMasterIdLst>
  <p:notesMasterIdLst>
    <p:notesMasterId r:id="rId37"/>
  </p:notesMasterIdLst>
  <p:handoutMasterIdLst>
    <p:handoutMasterId r:id="rId38"/>
  </p:handoutMasterIdLst>
  <p:sldIdLst>
    <p:sldId id="2113416442" r:id="rId6"/>
    <p:sldId id="2147479552" r:id="rId7"/>
    <p:sldId id="2113416458" r:id="rId8"/>
    <p:sldId id="2147479565" r:id="rId9"/>
    <p:sldId id="276" r:id="rId10"/>
    <p:sldId id="2113416440" r:id="rId11"/>
    <p:sldId id="2113416403" r:id="rId12"/>
    <p:sldId id="2113416404" r:id="rId13"/>
    <p:sldId id="2572" r:id="rId14"/>
    <p:sldId id="2113416394" r:id="rId15"/>
    <p:sldId id="2113416411" r:id="rId16"/>
    <p:sldId id="2113416460" r:id="rId17"/>
    <p:sldId id="2113416452" r:id="rId18"/>
    <p:sldId id="2147479540" r:id="rId19"/>
    <p:sldId id="2147479541" r:id="rId20"/>
    <p:sldId id="2113416453" r:id="rId21"/>
    <p:sldId id="2113416388" r:id="rId22"/>
    <p:sldId id="2147479542" r:id="rId23"/>
    <p:sldId id="2113416461" r:id="rId24"/>
    <p:sldId id="2147479544" r:id="rId25"/>
    <p:sldId id="2147479553" r:id="rId26"/>
    <p:sldId id="2147479559" r:id="rId27"/>
    <p:sldId id="2147479550" r:id="rId28"/>
    <p:sldId id="2147479546" r:id="rId29"/>
    <p:sldId id="2147479560" r:id="rId30"/>
    <p:sldId id="2147479548" r:id="rId31"/>
    <p:sldId id="2113416454" r:id="rId32"/>
    <p:sldId id="2147479563" r:id="rId33"/>
    <p:sldId id="2147479564" r:id="rId34"/>
    <p:sldId id="2147479556" r:id="rId35"/>
    <p:sldId id="211341644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0967D00-ECBA-15BB-A77E-4B4E0B233D36}" name="Jeff M. Allen" initials="JA" userId="S::AllenM@act.org::cd083619-f0a2-4547-80d1-e727db8f02dd" providerId="AD"/>
  <p188:author id="{76198B02-3CE5-D408-382E-7DEA834F043E}" name="Rose Babington" initials="RB" userId="S::babingtr@act.org::f9ad46eb-9eac-4056-a8df-15f69d1bdfbf" providerId="AD"/>
  <p188:author id="{EFBDB105-2731-1BA2-6E1F-6FB9475F6E1C}" name="Tina Gridiron" initials="TG" userId="S::gridirot@act.org::3a369c4f-b481-4ef0-8a78-f252635cc523" providerId="AD"/>
  <p188:author id="{569BFB26-4CE3-8C29-2EB3-FD00134E35FD}" name="Juan Elizondo" initials="JE" userId="S::elizondj@act.org::84665ae5-5323-4a4a-99bf-2c7c142cd4a8" providerId="AD"/>
  <p188:author id="{ADC2C26A-EA6E-EB0D-6792-E18E2F20B0C4}" name="Joanna S Gorin" initials="JG" userId="S::gorinj@act.org::1c36f21d-5d75-47c2-8e22-499d709c254f" providerId="AD"/>
  <p188:author id="{9C14E06A-47DB-96D8-E1CB-CFFBB13F7C39}" name="Catherine Hofmann" initials="CH" userId="S::hofmannc@act.org::f9f5d38b-675c-488d-b478-d412c4df6cb1" providerId="AD"/>
  <p188:author id="{37AFDC76-AA1C-15A2-437F-18C5F5BFA4A1}" name="Xin Li" initials="XL" userId="S::lix@act.org::35ab19ca-c205-4aa1-b595-b6a56752a82b" providerId="AD"/>
  <p188:author id="{FDC2169E-0D0C-A96A-F256-6BC85223417D}" name="Bridget Feagler" initials="BF" userId="S::feaglerb@act.org::0c51a153-71cd-41a1-ae23-0ec374bbb77d" providerId="AD"/>
  <p188:author id="{44373CA9-8151-ED03-12F5-A936B3446CD4}" name="Chris Pulaski" initials="CP" userId="S::pulaskic@act.org::5ba3031e-87c8-464e-829a-0fec30467d32" providerId="AD"/>
  <p188:author id="{8B1968A9-C315-446A-FBD7-AC12122AB195}" name="Blake B. Curwen" initials="BC" userId="S::curwenb@act.org::e481077d-b819-4382-b2b5-c1baa82772f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rles Merritt" initials="CM" lastIdx="2" clrIdx="0">
    <p:extLst>
      <p:ext uri="{19B8F6BF-5375-455C-9EA6-DF929625EA0E}">
        <p15:presenceInfo xmlns:p15="http://schemas.microsoft.com/office/powerpoint/2012/main" userId="S::MerrittC@act.org::a7e3d0ba-b536-4dd6-9d70-c84eef27bea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CF6"/>
    <a:srgbClr val="FFFFFF"/>
    <a:srgbClr val="FFF9ED"/>
    <a:srgbClr val="196B24"/>
    <a:srgbClr val="00B27B"/>
    <a:srgbClr val="0F9ED5"/>
    <a:srgbClr val="A539B2"/>
    <a:srgbClr val="198CFF"/>
    <a:srgbClr val="0079F2"/>
    <a:srgbClr val="00EA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210"/>
    <p:restoredTop sz="81967" autoAdjust="0"/>
  </p:normalViewPr>
  <p:slideViewPr>
    <p:cSldViewPr snapToGrid="0">
      <p:cViewPr varScale="1">
        <p:scale>
          <a:sx n="130" d="100"/>
          <a:sy n="130" d="100"/>
        </p:scale>
        <p:origin x="132" y="126"/>
      </p:cViewPr>
      <p:guideLst/>
    </p:cSldViewPr>
  </p:slideViewPr>
  <p:notesTextViewPr>
    <p:cViewPr>
      <p:scale>
        <a:sx n="1" d="1"/>
        <a:sy n="1" d="1"/>
      </p:scale>
      <p:origin x="0" y="0"/>
    </p:cViewPr>
  </p:notesTextViewPr>
  <p:notesViewPr>
    <p:cSldViewPr snapToGrid="0">
      <p:cViewPr varScale="1">
        <p:scale>
          <a:sx n="92" d="100"/>
          <a:sy n="92" d="100"/>
        </p:scale>
        <p:origin x="4072"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BF48D6F-5653-29F2-61A3-227E29C6584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BE0ED77-2F99-DBBF-EB4C-56F8661A42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6FDBE3-231D-E948-B017-EBEA3633BE2A}" type="datetimeFigureOut">
              <a:rPr lang="en-US" smtClean="0"/>
              <a:t>8/5/2026</a:t>
            </a:fld>
            <a:endParaRPr lang="en-US"/>
          </a:p>
        </p:txBody>
      </p:sp>
      <p:sp>
        <p:nvSpPr>
          <p:cNvPr id="4" name="Footer Placeholder 3">
            <a:extLst>
              <a:ext uri="{FF2B5EF4-FFF2-40B4-BE49-F238E27FC236}">
                <a16:creationId xmlns:a16="http://schemas.microsoft.com/office/drawing/2014/main" id="{CAFA7FB3-0B47-1020-040F-6491C5127E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BA534CF-4738-1553-F7FB-D81D0DD377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F98307-9B70-3B47-95E9-41AC345C7BD8}" type="slidenum">
              <a:rPr lang="en-US" smtClean="0"/>
              <a:t>‹#›</a:t>
            </a:fld>
            <a:endParaRPr lang="en-US"/>
          </a:p>
        </p:txBody>
      </p:sp>
    </p:spTree>
    <p:extLst>
      <p:ext uri="{BB962C8B-B14F-4D97-AF65-F5344CB8AC3E}">
        <p14:creationId xmlns:p14="http://schemas.microsoft.com/office/powerpoint/2010/main" val="8533239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26656C-4C00-0E4F-BFE1-D39F081A7A3A}"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120972-507F-7040-AE7E-E5FC61E99633}" type="slidenum">
              <a:rPr lang="en-US" smtClean="0"/>
              <a:t>‹#›</a:t>
            </a:fld>
            <a:endParaRPr lang="en-US"/>
          </a:p>
        </p:txBody>
      </p:sp>
    </p:spTree>
    <p:extLst>
      <p:ext uri="{BB962C8B-B14F-4D97-AF65-F5344CB8AC3E}">
        <p14:creationId xmlns:p14="http://schemas.microsoft.com/office/powerpoint/2010/main" val="1436221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ct.org/content/dam/act/unsecured/documents/Impacts-from-the-Rise-of-Statewide-School-Day-Testing-2025-04.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aren’t replacing the good work being done with </a:t>
            </a:r>
            <a:r>
              <a:rPr lang="en-US" dirty="0" err="1"/>
              <a:t>Encoura</a:t>
            </a:r>
            <a:r>
              <a:rPr lang="en-US" dirty="0"/>
              <a:t>, rather we are supplementing and supporting your needs with specific regard </a:t>
            </a:r>
            <a:r>
              <a:rPr lang="en-US"/>
              <a:t>to t </a:t>
            </a:r>
            <a:r>
              <a:rPr lang="en-US" dirty="0"/>
              <a:t>ACT</a:t>
            </a:r>
          </a:p>
        </p:txBody>
      </p:sp>
      <p:sp>
        <p:nvSpPr>
          <p:cNvPr id="4" name="Slide Number Placeholder 3"/>
          <p:cNvSpPr>
            <a:spLocks noGrp="1"/>
          </p:cNvSpPr>
          <p:nvPr>
            <p:ph type="sldNum" sz="quarter" idx="5"/>
          </p:nvPr>
        </p:nvSpPr>
        <p:spPr/>
        <p:txBody>
          <a:bodyPr/>
          <a:lstStyle/>
          <a:p>
            <a:fld id="{93120972-507F-7040-AE7E-E5FC61E99633}" type="slidenum">
              <a:rPr lang="en-US" smtClean="0"/>
              <a:t>2</a:t>
            </a:fld>
            <a:endParaRPr lang="en-US"/>
          </a:p>
        </p:txBody>
      </p:sp>
    </p:spTree>
    <p:extLst>
      <p:ext uri="{BB962C8B-B14F-4D97-AF65-F5344CB8AC3E}">
        <p14:creationId xmlns:p14="http://schemas.microsoft.com/office/powerpoint/2010/main" val="3128863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Score Sending will join the Class Profile report next year.</a:t>
            </a:r>
          </a:p>
          <a:p>
            <a:r>
              <a:rPr lang="en-US" dirty="0"/>
              <a:t>Composite Score Report will end once new ACT scores are established practice.</a:t>
            </a:r>
          </a:p>
          <a:p>
            <a:r>
              <a:rPr lang="en-US" dirty="0"/>
              <a:t>We will be reworking these reports next year so if there are additional metrics we should be preparing, let me know.</a:t>
            </a:r>
          </a:p>
          <a:p>
            <a:endParaRPr lang="en-US" dirty="0"/>
          </a:p>
          <a:p>
            <a:r>
              <a:rPr lang="en-US" dirty="0"/>
              <a:t>Scan here if you would like me to send you a copy of your reports. </a:t>
            </a:r>
          </a:p>
        </p:txBody>
      </p:sp>
      <p:sp>
        <p:nvSpPr>
          <p:cNvPr id="4" name="Slide Number Placeholder 3"/>
          <p:cNvSpPr>
            <a:spLocks noGrp="1"/>
          </p:cNvSpPr>
          <p:nvPr>
            <p:ph type="sldNum" sz="quarter" idx="5"/>
          </p:nvPr>
        </p:nvSpPr>
        <p:spPr/>
        <p:txBody>
          <a:bodyPr/>
          <a:lstStyle/>
          <a:p>
            <a:fld id="{93120972-507F-7040-AE7E-E5FC61E99633}" type="slidenum">
              <a:rPr lang="en-US" smtClean="0"/>
              <a:t>18</a:t>
            </a:fld>
            <a:endParaRPr lang="en-US"/>
          </a:p>
        </p:txBody>
      </p:sp>
    </p:spTree>
    <p:extLst>
      <p:ext uri="{BB962C8B-B14F-4D97-AF65-F5344CB8AC3E}">
        <p14:creationId xmlns:p14="http://schemas.microsoft.com/office/powerpoint/2010/main" val="2607596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Texas tested 90k students</a:t>
            </a:r>
          </a:p>
          <a:p>
            <a:r>
              <a:rPr lang="en-US" dirty="0"/>
              <a:t>22% of 2025 graduates took the ACT</a:t>
            </a:r>
          </a:p>
          <a:p>
            <a:r>
              <a:rPr lang="en-US" dirty="0"/>
              <a:t>State contract for ACT (district choice)</a:t>
            </a:r>
          </a:p>
        </p:txBody>
      </p:sp>
      <p:sp>
        <p:nvSpPr>
          <p:cNvPr id="4" name="Slide Number Placeholder 3"/>
          <p:cNvSpPr>
            <a:spLocks noGrp="1"/>
          </p:cNvSpPr>
          <p:nvPr>
            <p:ph type="sldNum" sz="quarter" idx="5"/>
          </p:nvPr>
        </p:nvSpPr>
        <p:spPr/>
        <p:txBody>
          <a:bodyPr/>
          <a:lstStyle/>
          <a:p>
            <a:fld id="{93120972-507F-7040-AE7E-E5FC61E99633}" type="slidenum">
              <a:rPr lang="en-US" smtClean="0"/>
              <a:t>20</a:t>
            </a:fld>
            <a:endParaRPr lang="en-US"/>
          </a:p>
        </p:txBody>
      </p:sp>
    </p:spTree>
    <p:extLst>
      <p:ext uri="{BB962C8B-B14F-4D97-AF65-F5344CB8AC3E}">
        <p14:creationId xmlns:p14="http://schemas.microsoft.com/office/powerpoint/2010/main" val="802326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23</a:t>
            </a:fld>
            <a:endParaRPr lang="en-US"/>
          </a:p>
        </p:txBody>
      </p:sp>
    </p:spTree>
    <p:extLst>
      <p:ext uri="{BB962C8B-B14F-4D97-AF65-F5344CB8AC3E}">
        <p14:creationId xmlns:p14="http://schemas.microsoft.com/office/powerpoint/2010/main" val="1854483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Scan the code to learn more about the program and see if there are winners near you.</a:t>
            </a:r>
          </a:p>
        </p:txBody>
      </p:sp>
      <p:sp>
        <p:nvSpPr>
          <p:cNvPr id="4" name="Slide Number Placeholder 3"/>
          <p:cNvSpPr>
            <a:spLocks noGrp="1"/>
          </p:cNvSpPr>
          <p:nvPr>
            <p:ph type="sldNum" sz="quarter" idx="5"/>
          </p:nvPr>
        </p:nvSpPr>
        <p:spPr/>
        <p:txBody>
          <a:bodyPr/>
          <a:lstStyle/>
          <a:p>
            <a:fld id="{93120972-507F-7040-AE7E-E5FC61E99633}" type="slidenum">
              <a:rPr lang="en-US" smtClean="0"/>
              <a:t>27</a:t>
            </a:fld>
            <a:endParaRPr lang="en-US"/>
          </a:p>
        </p:txBody>
      </p:sp>
    </p:spTree>
    <p:extLst>
      <p:ext uri="{BB962C8B-B14F-4D97-AF65-F5344CB8AC3E}">
        <p14:creationId xmlns:p14="http://schemas.microsoft.com/office/powerpoint/2010/main" val="3002925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B1F83-C523-BC23-599F-C38FF91744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24D6D5-E257-6F2E-61AF-64CC8ADE2F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931322-B8DB-07B7-A18F-A17F7C4825E3}"/>
              </a:ext>
            </a:extLst>
          </p:cNvPr>
          <p:cNvSpPr>
            <a:spLocks noGrp="1"/>
          </p:cNvSpPr>
          <p:nvPr>
            <p:ph type="body" idx="1"/>
          </p:nvPr>
        </p:nvSpPr>
        <p:spPr/>
        <p:txBody>
          <a:bodyPr/>
          <a:lstStyle/>
          <a:p>
            <a:r>
              <a:rPr lang="en-US" dirty="0"/>
              <a:t>Pick up a flyer to take back to your institution. It has a QR code to set up a quick introductory meeting for your team to learn more.</a:t>
            </a:r>
          </a:p>
        </p:txBody>
      </p:sp>
      <p:sp>
        <p:nvSpPr>
          <p:cNvPr id="4" name="Slide Number Placeholder 3">
            <a:extLst>
              <a:ext uri="{FF2B5EF4-FFF2-40B4-BE49-F238E27FC236}">
                <a16:creationId xmlns:a16="http://schemas.microsoft.com/office/drawing/2014/main" id="{B114067D-26E2-65AF-E8DA-C091A8380701}"/>
              </a:ext>
            </a:extLst>
          </p:cNvPr>
          <p:cNvSpPr>
            <a:spLocks noGrp="1"/>
          </p:cNvSpPr>
          <p:nvPr>
            <p:ph type="sldNum" sz="quarter" idx="5"/>
          </p:nvPr>
        </p:nvSpPr>
        <p:spPr/>
        <p:txBody>
          <a:bodyPr/>
          <a:lstStyle/>
          <a:p>
            <a:fld id="{93120972-507F-7040-AE7E-E5FC61E99633}" type="slidenum">
              <a:rPr lang="en-US" smtClean="0"/>
              <a:t>28</a:t>
            </a:fld>
            <a:endParaRPr lang="en-US"/>
          </a:p>
        </p:txBody>
      </p:sp>
    </p:spTree>
    <p:extLst>
      <p:ext uri="{BB962C8B-B14F-4D97-AF65-F5344CB8AC3E}">
        <p14:creationId xmlns:p14="http://schemas.microsoft.com/office/powerpoint/2010/main" val="3271606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3</a:t>
            </a:fld>
            <a:endParaRPr lang="en-US"/>
          </a:p>
        </p:txBody>
      </p:sp>
    </p:spTree>
    <p:extLst>
      <p:ext uri="{BB962C8B-B14F-4D97-AF65-F5344CB8AC3E}">
        <p14:creationId xmlns:p14="http://schemas.microsoft.com/office/powerpoint/2010/main" val="1644810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No changes to ACT's structure for FY27. We remain intact and operating as ACT.</a:t>
            </a:r>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4</a:t>
            </a:fld>
            <a:endParaRPr lang="en-US"/>
          </a:p>
        </p:txBody>
      </p:sp>
    </p:spTree>
    <p:extLst>
      <p:ext uri="{BB962C8B-B14F-4D97-AF65-F5344CB8AC3E}">
        <p14:creationId xmlns:p14="http://schemas.microsoft.com/office/powerpoint/2010/main" val="670153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“Helping people achieve education and workplace success.”</a:t>
            </a:r>
          </a:p>
        </p:txBody>
      </p:sp>
      <p:sp>
        <p:nvSpPr>
          <p:cNvPr id="4" name="Slide Number Placeholder 3"/>
          <p:cNvSpPr>
            <a:spLocks noGrp="1"/>
          </p:cNvSpPr>
          <p:nvPr>
            <p:ph type="sldNum" sz="quarter" idx="5"/>
          </p:nvPr>
        </p:nvSpPr>
        <p:spPr/>
        <p:txBody>
          <a:bodyPr/>
          <a:lstStyle/>
          <a:p>
            <a:fld id="{93120972-507F-7040-AE7E-E5FC61E99633}" type="slidenum">
              <a:rPr lang="en-US" smtClean="0"/>
              <a:t>6</a:t>
            </a:fld>
            <a:endParaRPr lang="en-US"/>
          </a:p>
        </p:txBody>
      </p:sp>
    </p:spTree>
    <p:extLst>
      <p:ext uri="{BB962C8B-B14F-4D97-AF65-F5344CB8AC3E}">
        <p14:creationId xmlns:p14="http://schemas.microsoft.com/office/powerpoint/2010/main" val="622830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a:latin typeface="Montserrat" panose="00000500000000000000" pitchFamily="2" charset="0"/>
              </a:rPr>
              <a:t>Learn More – ACT Policy Brief:</a:t>
            </a:r>
          </a:p>
          <a:p>
            <a:pPr algn="ctr"/>
            <a:r>
              <a:rPr lang="en-US" dirty="0">
                <a:latin typeface="Montserrat"/>
                <a:hlinkClick r:id="rId3"/>
              </a:rPr>
              <a:t>Impacts from the Rise of Statewide School-Day Testing</a:t>
            </a:r>
            <a:endParaRPr lang="en-US" dirty="0">
              <a:latin typeface="Montserrat"/>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120972-507F-7040-AE7E-E5FC61E9963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2860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Need to share percentages of science taking &amp; stats about S&amp;D requiring science</a:t>
            </a:r>
          </a:p>
        </p:txBody>
      </p:sp>
      <p:sp>
        <p:nvSpPr>
          <p:cNvPr id="4" name="Slide Number Placeholder 3"/>
          <p:cNvSpPr>
            <a:spLocks noGrp="1"/>
          </p:cNvSpPr>
          <p:nvPr>
            <p:ph type="sldNum" sz="quarter" idx="5"/>
          </p:nvPr>
        </p:nvSpPr>
        <p:spPr/>
        <p:txBody>
          <a:bodyPr/>
          <a:lstStyle/>
          <a:p>
            <a:fld id="{93120972-507F-7040-AE7E-E5FC61E99633}" type="slidenum">
              <a:rPr lang="en-US" smtClean="0"/>
              <a:t>12</a:t>
            </a:fld>
            <a:endParaRPr lang="en-US"/>
          </a:p>
        </p:txBody>
      </p:sp>
    </p:spTree>
    <p:extLst>
      <p:ext uri="{BB962C8B-B14F-4D97-AF65-F5344CB8AC3E}">
        <p14:creationId xmlns:p14="http://schemas.microsoft.com/office/powerpoint/2010/main" val="3611405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120972-507F-7040-AE7E-E5FC61E99633}" type="slidenum">
              <a:rPr lang="en-US" smtClean="0"/>
              <a:t>14</a:t>
            </a:fld>
            <a:endParaRPr lang="en-US"/>
          </a:p>
        </p:txBody>
      </p:sp>
    </p:spTree>
    <p:extLst>
      <p:ext uri="{BB962C8B-B14F-4D97-AF65-F5344CB8AC3E}">
        <p14:creationId xmlns:p14="http://schemas.microsoft.com/office/powerpoint/2010/main" val="17954480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Reports were sent out on Friday, June 26. </a:t>
            </a:r>
          </a:p>
        </p:txBody>
      </p:sp>
      <p:sp>
        <p:nvSpPr>
          <p:cNvPr id="4" name="Slide Number Placeholder 3"/>
          <p:cNvSpPr>
            <a:spLocks noGrp="1"/>
          </p:cNvSpPr>
          <p:nvPr>
            <p:ph type="sldNum" sz="quarter" idx="5"/>
          </p:nvPr>
        </p:nvSpPr>
        <p:spPr/>
        <p:txBody>
          <a:bodyPr/>
          <a:lstStyle/>
          <a:p>
            <a:fld id="{93120972-507F-7040-AE7E-E5FC61E99633}" type="slidenum">
              <a:rPr lang="en-US" smtClean="0"/>
              <a:t>16</a:t>
            </a:fld>
            <a:endParaRPr lang="en-US"/>
          </a:p>
        </p:txBody>
      </p:sp>
    </p:spTree>
    <p:extLst>
      <p:ext uri="{BB962C8B-B14F-4D97-AF65-F5344CB8AC3E}">
        <p14:creationId xmlns:p14="http://schemas.microsoft.com/office/powerpoint/2010/main" val="811652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qualifying institution would receive this report at a minimum. The most robust report of the three. </a:t>
            </a:r>
          </a:p>
          <a:p>
            <a:r>
              <a:rPr lang="en-US" dirty="0"/>
              <a:t>Almost 1800 institutions received reports this year.</a:t>
            </a:r>
          </a:p>
        </p:txBody>
      </p:sp>
      <p:sp>
        <p:nvSpPr>
          <p:cNvPr id="4" name="Slide Number Placeholder 3"/>
          <p:cNvSpPr>
            <a:spLocks noGrp="1"/>
          </p:cNvSpPr>
          <p:nvPr>
            <p:ph type="sldNum" sz="quarter" idx="5"/>
          </p:nvPr>
        </p:nvSpPr>
        <p:spPr/>
        <p:txBody>
          <a:bodyPr/>
          <a:lstStyle/>
          <a:p>
            <a:fld id="{93120972-507F-7040-AE7E-E5FC61E99633}" type="slidenum">
              <a:rPr lang="en-US" smtClean="0"/>
              <a:t>17</a:t>
            </a:fld>
            <a:endParaRPr lang="en-US"/>
          </a:p>
        </p:txBody>
      </p:sp>
    </p:spTree>
    <p:extLst>
      <p:ext uri="{BB962C8B-B14F-4D97-AF65-F5344CB8AC3E}">
        <p14:creationId xmlns:p14="http://schemas.microsoft.com/office/powerpoint/2010/main" val="33732086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ue/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A5AD1E-4630-4480-A911-AE51C7FD4D0B}"/>
              </a:ext>
            </a:extLst>
          </p:cNvPr>
          <p:cNvSpPr/>
          <p:nvPr userDrawn="1"/>
        </p:nvSpPr>
        <p:spPr>
          <a:xfrm>
            <a:off x="0" y="0"/>
            <a:ext cx="12191999" cy="68702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rgbClr val="2976B5"/>
              </a:solidFill>
            </a:endParaRPr>
          </a:p>
        </p:txBody>
      </p:sp>
      <p:pic>
        <p:nvPicPr>
          <p:cNvPr id="5" name="Picture 4" descr="A person sitting at a desk with a book&#10;&#10;Description automatically generated with low confidence">
            <a:extLst>
              <a:ext uri="{FF2B5EF4-FFF2-40B4-BE49-F238E27FC236}">
                <a16:creationId xmlns:a16="http://schemas.microsoft.com/office/drawing/2014/main" id="{109EC86C-EF0F-4EE1-97AC-2E2EF0D82FE1}"/>
              </a:ext>
            </a:extLst>
          </p:cNvPr>
          <p:cNvPicPr>
            <a:picLocks/>
          </p:cNvPicPr>
          <p:nvPr userDrawn="1"/>
        </p:nvPicPr>
        <p:blipFill rotWithShape="1">
          <a:blip r:embed="rId2"/>
          <a:srcRect l="16667" r="16667"/>
          <a:stretch>
            <a:fillRect/>
          </a:stretch>
        </p:blipFill>
        <p:spPr>
          <a:xfrm>
            <a:off x="7668491" y="-145392"/>
            <a:ext cx="7148781" cy="7148781"/>
          </a:xfrm>
          <a:prstGeom prst="ellipse">
            <a:avLst/>
          </a:prstGeom>
        </p:spPr>
      </p:pic>
      <p:sp>
        <p:nvSpPr>
          <p:cNvPr id="12" name="Subtitle 2">
            <a:extLst>
              <a:ext uri="{FF2B5EF4-FFF2-40B4-BE49-F238E27FC236}">
                <a16:creationId xmlns:a16="http://schemas.microsoft.com/office/drawing/2014/main" id="{9D55DE65-B319-4CE3-A408-661979DF9B5B}"/>
              </a:ext>
            </a:extLst>
          </p:cNvPr>
          <p:cNvSpPr>
            <a:spLocks noGrp="1"/>
          </p:cNvSpPr>
          <p:nvPr>
            <p:ph type="subTitle" idx="1"/>
          </p:nvPr>
        </p:nvSpPr>
        <p:spPr>
          <a:xfrm>
            <a:off x="432954" y="4647011"/>
            <a:ext cx="5994400" cy="1078453"/>
          </a:xfrm>
          <a:prstGeom prst="rect">
            <a:avLst/>
          </a:prstGeom>
        </p:spPr>
        <p:txBody>
          <a:bodyPr/>
          <a:lstStyle>
            <a:lvl1pPr marL="0" indent="0" algn="l">
              <a:buNone/>
              <a:defRPr sz="2400" b="0" i="0">
                <a:solidFill>
                  <a:schemeClr val="bg1"/>
                </a:solidFill>
                <a:latin typeface="Aptos Light"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itle 1">
            <a:extLst>
              <a:ext uri="{FF2B5EF4-FFF2-40B4-BE49-F238E27FC236}">
                <a16:creationId xmlns:a16="http://schemas.microsoft.com/office/drawing/2014/main" id="{EFD99FF5-84CA-43F5-B814-790CCC5FC0D1}"/>
              </a:ext>
            </a:extLst>
          </p:cNvPr>
          <p:cNvSpPr>
            <a:spLocks noGrp="1"/>
          </p:cNvSpPr>
          <p:nvPr>
            <p:ph type="title"/>
          </p:nvPr>
        </p:nvSpPr>
        <p:spPr>
          <a:xfrm>
            <a:off x="432955" y="2102638"/>
            <a:ext cx="6715990" cy="2424123"/>
          </a:xfrm>
        </p:spPr>
        <p:txBody>
          <a:bodyPr anchor="b">
            <a:noAutofit/>
          </a:bodyPr>
          <a:lstStyle>
            <a:lvl1pPr>
              <a:defRPr sz="7200" b="0" i="0" baseline="0">
                <a:solidFill>
                  <a:schemeClr val="bg1"/>
                </a:solidFill>
                <a:latin typeface="Aptos Light" panose="020B0004020202020204" pitchFamily="34" charset="0"/>
              </a:defRPr>
            </a:lvl1pPr>
          </a:lstStyle>
          <a:p>
            <a:r>
              <a:rPr lang="en-US" dirty="0"/>
              <a:t>Click to edit Master title style</a:t>
            </a:r>
          </a:p>
        </p:txBody>
      </p:sp>
      <p:grpSp>
        <p:nvGrpSpPr>
          <p:cNvPr id="14" name="Graphic 36">
            <a:extLst>
              <a:ext uri="{FF2B5EF4-FFF2-40B4-BE49-F238E27FC236}">
                <a16:creationId xmlns:a16="http://schemas.microsoft.com/office/drawing/2014/main" id="{F5D8F5D4-CE63-4F6B-8802-F8E6989D82EE}"/>
              </a:ext>
            </a:extLst>
          </p:cNvPr>
          <p:cNvGrpSpPr/>
          <p:nvPr userDrawn="1"/>
        </p:nvGrpSpPr>
        <p:grpSpPr>
          <a:xfrm>
            <a:off x="353290" y="6446070"/>
            <a:ext cx="712704" cy="183330"/>
            <a:chOff x="5539739" y="3286125"/>
            <a:chExt cx="1111567" cy="285930"/>
          </a:xfrm>
        </p:grpSpPr>
        <p:sp>
          <p:nvSpPr>
            <p:cNvPr id="15" name="Freeform: Shape 14">
              <a:extLst>
                <a:ext uri="{FF2B5EF4-FFF2-40B4-BE49-F238E27FC236}">
                  <a16:creationId xmlns:a16="http://schemas.microsoft.com/office/drawing/2014/main" id="{0AFA5442-1E94-43ED-AB6C-3A1B317F917D}"/>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7FB31DE-6AAD-4E7D-A868-87A0CDF89AB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F4723A2-BE5D-4E83-8685-17504823ADA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A1416AE-D991-4DCF-9453-2C4250F36639}"/>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6687322-8438-430A-BB1C-4A0E79C7A6B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pic>
        <p:nvPicPr>
          <p:cNvPr id="3" name="Picture 2" descr="A blue lines on a black background&#10;&#10;AI-generated content may be incorrect.">
            <a:extLst>
              <a:ext uri="{FF2B5EF4-FFF2-40B4-BE49-F238E27FC236}">
                <a16:creationId xmlns:a16="http://schemas.microsoft.com/office/drawing/2014/main" id="{21F34922-EFFC-803C-3F44-13CED7CC84A0}"/>
              </a:ext>
            </a:extLst>
          </p:cNvPr>
          <p:cNvPicPr>
            <a:picLocks noChangeAspect="1"/>
          </p:cNvPicPr>
          <p:nvPr userDrawn="1"/>
        </p:nvPicPr>
        <p:blipFill>
          <a:blip r:embed="rId3"/>
          <a:stretch>
            <a:fillRect/>
          </a:stretch>
        </p:blipFill>
        <p:spPr>
          <a:xfrm>
            <a:off x="5484314" y="-320282"/>
            <a:ext cx="3943439" cy="7531573"/>
          </a:xfrm>
          <a:prstGeom prst="rect">
            <a:avLst/>
          </a:prstGeom>
        </p:spPr>
      </p:pic>
    </p:spTree>
    <p:extLst>
      <p:ext uri="{BB962C8B-B14F-4D97-AF65-F5344CB8AC3E}">
        <p14:creationId xmlns:p14="http://schemas.microsoft.com/office/powerpoint/2010/main" val="2998925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Logo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F1F793-88E8-ED4D-A757-E76A691A4829}"/>
              </a:ext>
            </a:extLst>
          </p:cNvPr>
          <p:cNvSpPr>
            <a:spLocks noGrp="1"/>
          </p:cNvSpPr>
          <p:nvPr>
            <p:ph sz="half" idx="1"/>
          </p:nvPr>
        </p:nvSpPr>
        <p:spPr>
          <a:xfrm>
            <a:off x="317524" y="1825626"/>
            <a:ext cx="5608843" cy="4153724"/>
          </a:xfrm>
          <a:prstGeom prst="rect">
            <a:avLst/>
          </a:prstGeom>
        </p:spPr>
        <p:txBody>
          <a:bodyPr/>
          <a:lstStyle>
            <a:lvl1pPr>
              <a:lnSpc>
                <a:spcPct val="100000"/>
              </a:lnSpc>
              <a:defRPr>
                <a:solidFill>
                  <a:schemeClr val="tx1"/>
                </a:solidFill>
                <a:latin typeface="Aptos" panose="020B0004020202020204" pitchFamily="34" charset="0"/>
              </a:defRPr>
            </a:lvl1pPr>
            <a:lvl2pPr>
              <a:lnSpc>
                <a:spcPct val="100000"/>
              </a:lnSpc>
              <a:defRPr>
                <a:solidFill>
                  <a:schemeClr val="tx1"/>
                </a:solidFill>
                <a:latin typeface="Aptos" panose="020B0004020202020204" pitchFamily="34" charset="0"/>
              </a:defRPr>
            </a:lvl2pPr>
            <a:lvl3pPr>
              <a:lnSpc>
                <a:spcPct val="100000"/>
              </a:lnSpc>
              <a:defRPr>
                <a:solidFill>
                  <a:schemeClr val="tx1"/>
                </a:solidFill>
                <a:latin typeface="Aptos" panose="020B0004020202020204" pitchFamily="34" charset="0"/>
              </a:defRPr>
            </a:lvl3pPr>
            <a:lvl4pPr>
              <a:lnSpc>
                <a:spcPct val="100000"/>
              </a:lnSpc>
              <a:defRPr>
                <a:solidFill>
                  <a:schemeClr val="tx1"/>
                </a:solidFill>
                <a:latin typeface="Aptos" panose="020B0004020202020204" pitchFamily="34" charset="0"/>
              </a:defRPr>
            </a:lvl4pPr>
            <a:lvl5pPr>
              <a:lnSpc>
                <a:spcPct val="100000"/>
              </a:lnSpc>
              <a:defRPr>
                <a:solidFill>
                  <a:schemeClr val="tx1"/>
                </a:solidFill>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752E81B-D278-E347-9A60-EEC222944A92}"/>
              </a:ext>
            </a:extLst>
          </p:cNvPr>
          <p:cNvSpPr>
            <a:spLocks noGrp="1"/>
          </p:cNvSpPr>
          <p:nvPr>
            <p:ph sz="half" idx="2"/>
          </p:nvPr>
        </p:nvSpPr>
        <p:spPr>
          <a:xfrm>
            <a:off x="6350697" y="1825625"/>
            <a:ext cx="5511452" cy="4153725"/>
          </a:xfrm>
          <a:prstGeom prst="rect">
            <a:avLst/>
          </a:prstGeom>
        </p:spPr>
        <p:txBody>
          <a:bodyPr/>
          <a:lstStyle>
            <a:lvl1pPr>
              <a:lnSpc>
                <a:spcPct val="100000"/>
              </a:lnSpc>
              <a:defRPr>
                <a:solidFill>
                  <a:schemeClr val="tx1"/>
                </a:solidFill>
                <a:latin typeface="Aptos" panose="020B0004020202020204" pitchFamily="34" charset="0"/>
              </a:defRPr>
            </a:lvl1pPr>
            <a:lvl2pPr>
              <a:lnSpc>
                <a:spcPct val="100000"/>
              </a:lnSpc>
              <a:defRPr>
                <a:solidFill>
                  <a:schemeClr val="tx1"/>
                </a:solidFill>
                <a:latin typeface="Aptos" panose="020B0004020202020204" pitchFamily="34" charset="0"/>
              </a:defRPr>
            </a:lvl2pPr>
            <a:lvl3pPr>
              <a:lnSpc>
                <a:spcPct val="100000"/>
              </a:lnSpc>
              <a:defRPr>
                <a:solidFill>
                  <a:schemeClr val="tx1"/>
                </a:solidFill>
                <a:latin typeface="Aptos" panose="020B0004020202020204" pitchFamily="34" charset="0"/>
              </a:defRPr>
            </a:lvl3pPr>
            <a:lvl4pPr>
              <a:lnSpc>
                <a:spcPct val="100000"/>
              </a:lnSpc>
              <a:defRPr>
                <a:solidFill>
                  <a:schemeClr val="tx1"/>
                </a:solidFill>
                <a:latin typeface="Aptos" panose="020B0004020202020204" pitchFamily="34" charset="0"/>
              </a:defRPr>
            </a:lvl4pPr>
            <a:lvl5pPr>
              <a:lnSpc>
                <a:spcPct val="100000"/>
              </a:lnSpc>
              <a:defRPr>
                <a:solidFill>
                  <a:schemeClr val="tx1"/>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Graphic 36">
            <a:extLst>
              <a:ext uri="{FF2B5EF4-FFF2-40B4-BE49-F238E27FC236}">
                <a16:creationId xmlns:a16="http://schemas.microsoft.com/office/drawing/2014/main" id="{15AD6756-E1AF-58A2-C424-60390BA95640}"/>
              </a:ext>
            </a:extLst>
          </p:cNvPr>
          <p:cNvGrpSpPr/>
          <p:nvPr userDrawn="1"/>
        </p:nvGrpSpPr>
        <p:grpSpPr>
          <a:xfrm>
            <a:off x="317524" y="6492875"/>
            <a:ext cx="629523" cy="161933"/>
            <a:chOff x="5539739" y="3286125"/>
            <a:chExt cx="1111567" cy="285930"/>
          </a:xfrm>
        </p:grpSpPr>
        <p:sp>
          <p:nvSpPr>
            <p:cNvPr id="7" name="Freeform: Shape 20">
              <a:extLst>
                <a:ext uri="{FF2B5EF4-FFF2-40B4-BE49-F238E27FC236}">
                  <a16:creationId xmlns:a16="http://schemas.microsoft.com/office/drawing/2014/main" id="{6BA1181A-C37E-AA93-B8B6-9B00880A8A88}"/>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8" name="Freeform: Shape 21">
              <a:extLst>
                <a:ext uri="{FF2B5EF4-FFF2-40B4-BE49-F238E27FC236}">
                  <a16:creationId xmlns:a16="http://schemas.microsoft.com/office/drawing/2014/main" id="{5A73FE9B-91F7-1510-E055-61830ABC4DF1}"/>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10" name="Freeform: Shape 22">
              <a:extLst>
                <a:ext uri="{FF2B5EF4-FFF2-40B4-BE49-F238E27FC236}">
                  <a16:creationId xmlns:a16="http://schemas.microsoft.com/office/drawing/2014/main" id="{E346E59E-6BED-855A-427E-0C53EB79A97A}"/>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17" name="Freeform: Shape 23">
              <a:extLst>
                <a:ext uri="{FF2B5EF4-FFF2-40B4-BE49-F238E27FC236}">
                  <a16:creationId xmlns:a16="http://schemas.microsoft.com/office/drawing/2014/main" id="{0AFB7D59-48C9-E384-793F-B42BF2AB22CC}"/>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18" name="Freeform: Shape 24">
              <a:extLst>
                <a:ext uri="{FF2B5EF4-FFF2-40B4-BE49-F238E27FC236}">
                  <a16:creationId xmlns:a16="http://schemas.microsoft.com/office/drawing/2014/main" id="{FCBD3BEF-F592-289A-D3C4-6892E62C3C0F}"/>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7BC3C61E-6339-83AC-4CAF-50F1B27BD2F9}"/>
              </a:ext>
            </a:extLst>
          </p:cNvPr>
          <p:cNvSpPr txBox="1"/>
          <p:nvPr userDrawn="1"/>
        </p:nvSpPr>
        <p:spPr>
          <a:xfrm>
            <a:off x="10547074" y="6521929"/>
            <a:ext cx="1470992" cy="230832"/>
          </a:xfrm>
          <a:prstGeom prst="rect">
            <a:avLst/>
          </a:prstGeom>
          <a:noFill/>
        </p:spPr>
        <p:txBody>
          <a:bodyPr wrap="square" rtlCol="0">
            <a:spAutoFit/>
          </a:bodyPr>
          <a:lstStyle/>
          <a:p>
            <a:pPr algn="r"/>
            <a:fld id="{280A3460-7F5D-6741-9901-C81BBD399936}" type="slidenum">
              <a:rPr lang="en-US" sz="900" smtClean="0">
                <a:solidFill>
                  <a:srgbClr val="002B61"/>
                </a:solidFill>
                <a:latin typeface="Aptos" panose="020B0004020202020204" pitchFamily="34" charset="0"/>
              </a:rPr>
              <a:pPr algn="r"/>
              <a:t>‹#›</a:t>
            </a:fld>
            <a:endParaRPr lang="en-US" sz="900" dirty="0">
              <a:solidFill>
                <a:srgbClr val="002B61"/>
              </a:solidFill>
              <a:latin typeface="Aptos" panose="020B0004020202020204" pitchFamily="34" charset="0"/>
            </a:endParaRPr>
          </a:p>
        </p:txBody>
      </p:sp>
      <p:sp>
        <p:nvSpPr>
          <p:cNvPr id="13" name="Title 1">
            <a:extLst>
              <a:ext uri="{FF2B5EF4-FFF2-40B4-BE49-F238E27FC236}">
                <a16:creationId xmlns:a16="http://schemas.microsoft.com/office/drawing/2014/main" id="{4FC10126-E5D8-6656-AA9C-E8748F3A12A4}"/>
              </a:ext>
            </a:extLst>
          </p:cNvPr>
          <p:cNvSpPr>
            <a:spLocks noGrp="1"/>
          </p:cNvSpPr>
          <p:nvPr>
            <p:ph type="title"/>
          </p:nvPr>
        </p:nvSpPr>
        <p:spPr>
          <a:xfrm>
            <a:off x="382196" y="531728"/>
            <a:ext cx="11392269" cy="923000"/>
          </a:xfrm>
        </p:spPr>
        <p:txBody>
          <a:bodyPr anchor="t">
            <a:normAutofit/>
          </a:bodyPr>
          <a:lstStyle>
            <a:lvl1pPr>
              <a:lnSpc>
                <a:spcPct val="100000"/>
              </a:lnSpc>
              <a:defRPr sz="6000" b="0" i="0">
                <a:solidFill>
                  <a:schemeClr val="tx2"/>
                </a:solidFill>
                <a:latin typeface="Aptos Light" panose="020B0004020202020204" pitchFamily="34" charset="0"/>
              </a:defRPr>
            </a:lvl1pPr>
          </a:lstStyle>
          <a:p>
            <a:r>
              <a:rPr lang="en-US" dirty="0"/>
              <a:t>Click to edit Master title style</a:t>
            </a:r>
          </a:p>
        </p:txBody>
      </p:sp>
      <p:sp>
        <p:nvSpPr>
          <p:cNvPr id="15" name="Text Placeholder 9">
            <a:extLst>
              <a:ext uri="{FF2B5EF4-FFF2-40B4-BE49-F238E27FC236}">
                <a16:creationId xmlns:a16="http://schemas.microsoft.com/office/drawing/2014/main" id="{ACAEC8DD-135B-026B-C2F9-2804BAB05373}"/>
              </a:ext>
            </a:extLst>
          </p:cNvPr>
          <p:cNvSpPr>
            <a:spLocks noGrp="1"/>
          </p:cNvSpPr>
          <p:nvPr>
            <p:ph type="body" sz="quarter" idx="10" hasCustomPrompt="1"/>
          </p:nvPr>
        </p:nvSpPr>
        <p:spPr>
          <a:xfrm>
            <a:off x="382588" y="187325"/>
            <a:ext cx="6651625" cy="228311"/>
          </a:xfrm>
          <a:prstGeom prst="rect">
            <a:avLst/>
          </a:prstGeom>
        </p:spPr>
        <p:txBody>
          <a:bodyPr/>
          <a:lstStyle>
            <a:lvl1pPr marL="0" indent="0">
              <a:buNone/>
              <a:defRPr sz="1100" b="0" i="0" spc="300">
                <a:solidFill>
                  <a:schemeClr val="tx2"/>
                </a:solidFill>
                <a:latin typeface="Aptos" panose="020B0004020202020204" pitchFamily="34" charset="0"/>
              </a:defRPr>
            </a:lvl1pPr>
            <a:lvl2pPr marL="457200" indent="0">
              <a:buNone/>
              <a:defRPr sz="1100" b="0" i="0" spc="300">
                <a:solidFill>
                  <a:schemeClr val="tx2"/>
                </a:solidFill>
                <a:latin typeface="Aptos" panose="020B0004020202020204" pitchFamily="34" charset="0"/>
              </a:defRPr>
            </a:lvl2pPr>
            <a:lvl3pPr marL="914400" indent="0">
              <a:buNone/>
              <a:defRPr sz="1100" b="0" i="0" spc="300">
                <a:solidFill>
                  <a:schemeClr val="tx2"/>
                </a:solidFill>
                <a:latin typeface="Aptos" panose="020B0004020202020204" pitchFamily="34" charset="0"/>
              </a:defRPr>
            </a:lvl3pPr>
            <a:lvl4pPr marL="1371600" indent="0">
              <a:buNone/>
              <a:defRPr sz="1100" b="0" i="0" spc="300">
                <a:solidFill>
                  <a:schemeClr val="tx2"/>
                </a:solidFill>
                <a:latin typeface="Aptos" panose="020B0004020202020204" pitchFamily="34" charset="0"/>
              </a:defRPr>
            </a:lvl4pPr>
            <a:lvl5pPr marL="1828800" indent="0">
              <a:buNone/>
              <a:defRPr sz="1100" b="0" i="0" spc="300">
                <a:solidFill>
                  <a:schemeClr val="tx2"/>
                </a:solidFill>
                <a:latin typeface="Aptos" panose="020B00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2874578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2" name="Graphic 36">
            <a:extLst>
              <a:ext uri="{FF2B5EF4-FFF2-40B4-BE49-F238E27FC236}">
                <a16:creationId xmlns:a16="http://schemas.microsoft.com/office/drawing/2014/main" id="{5EB87536-4266-CA68-4A7E-25632288C46A}"/>
              </a:ext>
            </a:extLst>
          </p:cNvPr>
          <p:cNvGrpSpPr/>
          <p:nvPr userDrawn="1"/>
        </p:nvGrpSpPr>
        <p:grpSpPr>
          <a:xfrm>
            <a:off x="317524" y="6492875"/>
            <a:ext cx="629523" cy="161933"/>
            <a:chOff x="5539739" y="3286125"/>
            <a:chExt cx="1111567" cy="285930"/>
          </a:xfrm>
        </p:grpSpPr>
        <p:sp>
          <p:nvSpPr>
            <p:cNvPr id="3" name="Freeform: Shape 20">
              <a:extLst>
                <a:ext uri="{FF2B5EF4-FFF2-40B4-BE49-F238E27FC236}">
                  <a16:creationId xmlns:a16="http://schemas.microsoft.com/office/drawing/2014/main" id="{03FADF45-7BC0-0C9D-ED88-C5BDE5FC041A}"/>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4" name="Freeform: Shape 21">
              <a:extLst>
                <a:ext uri="{FF2B5EF4-FFF2-40B4-BE49-F238E27FC236}">
                  <a16:creationId xmlns:a16="http://schemas.microsoft.com/office/drawing/2014/main" id="{0627094F-45C1-3498-B87E-EF25ABB379BF}"/>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5" name="Freeform: Shape 22">
              <a:extLst>
                <a:ext uri="{FF2B5EF4-FFF2-40B4-BE49-F238E27FC236}">
                  <a16:creationId xmlns:a16="http://schemas.microsoft.com/office/drawing/2014/main" id="{75326184-AF12-8695-E402-FA9A94178C67}"/>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6" name="Freeform: Shape 23">
              <a:extLst>
                <a:ext uri="{FF2B5EF4-FFF2-40B4-BE49-F238E27FC236}">
                  <a16:creationId xmlns:a16="http://schemas.microsoft.com/office/drawing/2014/main" id="{7B66AD75-5B6C-2A61-3DD2-6F3EF91D2429}"/>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7" name="Freeform: Shape 24">
              <a:extLst>
                <a:ext uri="{FF2B5EF4-FFF2-40B4-BE49-F238E27FC236}">
                  <a16:creationId xmlns:a16="http://schemas.microsoft.com/office/drawing/2014/main" id="{25342D7F-B0BF-950E-4DBA-D36E9EE8D751}"/>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sp>
        <p:nvSpPr>
          <p:cNvPr id="8" name="TextBox 7">
            <a:extLst>
              <a:ext uri="{FF2B5EF4-FFF2-40B4-BE49-F238E27FC236}">
                <a16:creationId xmlns:a16="http://schemas.microsoft.com/office/drawing/2014/main" id="{454A42AF-3DE4-4524-B7CA-259769FF5379}"/>
              </a:ext>
            </a:extLst>
          </p:cNvPr>
          <p:cNvSpPr txBox="1"/>
          <p:nvPr userDrawn="1"/>
        </p:nvSpPr>
        <p:spPr>
          <a:xfrm>
            <a:off x="10547074" y="6521929"/>
            <a:ext cx="1470992" cy="230832"/>
          </a:xfrm>
          <a:prstGeom prst="rect">
            <a:avLst/>
          </a:prstGeom>
          <a:noFill/>
        </p:spPr>
        <p:txBody>
          <a:bodyPr wrap="square" rtlCol="0">
            <a:spAutoFit/>
          </a:bodyPr>
          <a:lstStyle/>
          <a:p>
            <a:pPr algn="r"/>
            <a:fld id="{280A3460-7F5D-6741-9901-C81BBD399936}" type="slidenum">
              <a:rPr lang="en-US" sz="900" smtClean="0">
                <a:solidFill>
                  <a:srgbClr val="002B61"/>
                </a:solidFill>
                <a:latin typeface="Aptos" panose="020B0004020202020204" pitchFamily="34" charset="0"/>
              </a:rPr>
              <a:pPr algn="r"/>
              <a:t>‹#›</a:t>
            </a:fld>
            <a:endParaRPr lang="en-US" sz="900" dirty="0">
              <a:solidFill>
                <a:srgbClr val="002B61"/>
              </a:solidFill>
              <a:latin typeface="Aptos" panose="020B0004020202020204" pitchFamily="34" charset="0"/>
            </a:endParaRPr>
          </a:p>
        </p:txBody>
      </p:sp>
    </p:spTree>
    <p:extLst>
      <p:ext uri="{BB962C8B-B14F-4D97-AF65-F5344CB8AC3E}">
        <p14:creationId xmlns:p14="http://schemas.microsoft.com/office/powerpoint/2010/main" val="1852349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Section Break - Dar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76280DE-C683-4630-819F-EA9DB22B626B}"/>
              </a:ext>
            </a:extLst>
          </p:cNvPr>
          <p:cNvSpPr/>
          <p:nvPr userDrawn="1"/>
        </p:nvSpPr>
        <p:spPr>
          <a:xfrm>
            <a:off x="166255" y="135082"/>
            <a:ext cx="11914616" cy="65670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9541F1-B7B6-3946-81E3-271381E8AF00}"/>
              </a:ext>
            </a:extLst>
          </p:cNvPr>
          <p:cNvSpPr>
            <a:spLocks noGrp="1"/>
          </p:cNvSpPr>
          <p:nvPr>
            <p:ph type="title"/>
          </p:nvPr>
        </p:nvSpPr>
        <p:spPr>
          <a:xfrm>
            <a:off x="499244" y="2554111"/>
            <a:ext cx="7754829" cy="3369909"/>
          </a:xfrm>
        </p:spPr>
        <p:txBody>
          <a:bodyPr anchor="b">
            <a:noAutofit/>
          </a:bodyPr>
          <a:lstStyle>
            <a:lvl1pPr algn="l">
              <a:defRPr sz="7200" b="0" i="0" baseline="0">
                <a:solidFill>
                  <a:schemeClr val="bg1"/>
                </a:solidFill>
                <a:latin typeface="Aptos Light" panose="020B0004020202020204" pitchFamily="34" charset="0"/>
              </a:defRPr>
            </a:lvl1pPr>
          </a:lstStyle>
          <a:p>
            <a:r>
              <a:rPr lang="en-US" dirty="0"/>
              <a:t>Click to edit Master title style</a:t>
            </a:r>
          </a:p>
        </p:txBody>
      </p:sp>
      <p:grpSp>
        <p:nvGrpSpPr>
          <p:cNvPr id="4" name="Graphic 36">
            <a:extLst>
              <a:ext uri="{FF2B5EF4-FFF2-40B4-BE49-F238E27FC236}">
                <a16:creationId xmlns:a16="http://schemas.microsoft.com/office/drawing/2014/main" id="{BD8F7B0A-F957-971D-0C49-7A7039AEA67C}"/>
              </a:ext>
            </a:extLst>
          </p:cNvPr>
          <p:cNvGrpSpPr/>
          <p:nvPr userDrawn="1"/>
        </p:nvGrpSpPr>
        <p:grpSpPr>
          <a:xfrm>
            <a:off x="426027" y="6321379"/>
            <a:ext cx="712704" cy="183330"/>
            <a:chOff x="5539739" y="3286125"/>
            <a:chExt cx="1111567" cy="285930"/>
          </a:xfrm>
        </p:grpSpPr>
        <p:sp>
          <p:nvSpPr>
            <p:cNvPr id="5" name="Freeform: Shape 14">
              <a:extLst>
                <a:ext uri="{FF2B5EF4-FFF2-40B4-BE49-F238E27FC236}">
                  <a16:creationId xmlns:a16="http://schemas.microsoft.com/office/drawing/2014/main" id="{C919EC70-13ED-2A3C-0478-DFD3DC596035}"/>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a:p>
          </p:txBody>
        </p:sp>
        <p:sp>
          <p:nvSpPr>
            <p:cNvPr id="6" name="Freeform: Shape 15">
              <a:extLst>
                <a:ext uri="{FF2B5EF4-FFF2-40B4-BE49-F238E27FC236}">
                  <a16:creationId xmlns:a16="http://schemas.microsoft.com/office/drawing/2014/main" id="{E36C0A81-EB18-5477-006C-FCD6EC75916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a:p>
          </p:txBody>
        </p:sp>
        <p:sp>
          <p:nvSpPr>
            <p:cNvPr id="7" name="Freeform: Shape 16">
              <a:extLst>
                <a:ext uri="{FF2B5EF4-FFF2-40B4-BE49-F238E27FC236}">
                  <a16:creationId xmlns:a16="http://schemas.microsoft.com/office/drawing/2014/main" id="{A2EFDE35-69AD-3BC6-EAA8-95AE8A4AD36E}"/>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a:p>
          </p:txBody>
        </p:sp>
        <p:sp>
          <p:nvSpPr>
            <p:cNvPr id="8" name="Freeform: Shape 17">
              <a:extLst>
                <a:ext uri="{FF2B5EF4-FFF2-40B4-BE49-F238E27FC236}">
                  <a16:creationId xmlns:a16="http://schemas.microsoft.com/office/drawing/2014/main" id="{426A32B0-3F0F-37EE-2E07-A2093DC2C213}"/>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a:p>
          </p:txBody>
        </p:sp>
        <p:sp>
          <p:nvSpPr>
            <p:cNvPr id="9" name="Freeform: Shape 18">
              <a:extLst>
                <a:ext uri="{FF2B5EF4-FFF2-40B4-BE49-F238E27FC236}">
                  <a16:creationId xmlns:a16="http://schemas.microsoft.com/office/drawing/2014/main" id="{51CD985F-C21A-10A1-7EC0-E9EF96DAC73F}"/>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pic>
        <p:nvPicPr>
          <p:cNvPr id="10" name="Picture 9" descr="A blue lines on a black background&#10;&#10;AI-generated content may be incorrect.">
            <a:extLst>
              <a:ext uri="{FF2B5EF4-FFF2-40B4-BE49-F238E27FC236}">
                <a16:creationId xmlns:a16="http://schemas.microsoft.com/office/drawing/2014/main" id="{16A9FE15-4AF3-516B-AFE8-47BD1F96CDE9}"/>
              </a:ext>
            </a:extLst>
          </p:cNvPr>
          <p:cNvPicPr>
            <a:picLocks noChangeAspect="1"/>
          </p:cNvPicPr>
          <p:nvPr userDrawn="1"/>
        </p:nvPicPr>
        <p:blipFill>
          <a:blip r:embed="rId2">
            <a:alphaModFix amt="28000"/>
          </a:blip>
          <a:srcRect l="58974" t="2275"/>
          <a:stretch>
            <a:fillRect/>
          </a:stretch>
        </p:blipFill>
        <p:spPr>
          <a:xfrm rot="5400000">
            <a:off x="4925226" y="-4647840"/>
            <a:ext cx="2618934" cy="11914615"/>
          </a:xfrm>
          <a:prstGeom prst="rect">
            <a:avLst/>
          </a:prstGeom>
        </p:spPr>
      </p:pic>
    </p:spTree>
    <p:extLst>
      <p:ext uri="{BB962C8B-B14F-4D97-AF65-F5344CB8AC3E}">
        <p14:creationId xmlns:p14="http://schemas.microsoft.com/office/powerpoint/2010/main" val="42415793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Light Blue">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E44AF5FC-870C-B31B-354C-B57FF816448D}"/>
              </a:ext>
            </a:extLst>
          </p:cNvPr>
          <p:cNvGrpSpPr/>
          <p:nvPr userDrawn="1"/>
        </p:nvGrpSpPr>
        <p:grpSpPr>
          <a:xfrm>
            <a:off x="-1" y="4010892"/>
            <a:ext cx="12433311" cy="3139214"/>
            <a:chOff x="27295" y="4090804"/>
            <a:chExt cx="12103290" cy="3055889"/>
          </a:xfrm>
        </p:grpSpPr>
        <p:pic>
          <p:nvPicPr>
            <p:cNvPr id="6" name="Picture 5">
              <a:extLst>
                <a:ext uri="{FF2B5EF4-FFF2-40B4-BE49-F238E27FC236}">
                  <a16:creationId xmlns:a16="http://schemas.microsoft.com/office/drawing/2014/main" id="{FC758299-7F8F-83C5-1A7B-45ED8697B1C3}"/>
                </a:ext>
              </a:extLst>
            </p:cNvPr>
            <p:cNvPicPr>
              <a:picLocks noChangeAspect="1"/>
            </p:cNvPicPr>
            <p:nvPr userDrawn="1"/>
          </p:nvPicPr>
          <p:blipFill>
            <a:blip r:embed="rId2"/>
            <a:stretch>
              <a:fillRect/>
            </a:stretch>
          </p:blipFill>
          <p:spPr>
            <a:xfrm rot="10800000">
              <a:off x="27295" y="4090804"/>
              <a:ext cx="7772400" cy="3055888"/>
            </a:xfrm>
            <a:prstGeom prst="rect">
              <a:avLst/>
            </a:prstGeom>
          </p:spPr>
        </p:pic>
        <p:pic>
          <p:nvPicPr>
            <p:cNvPr id="23" name="Picture 22">
              <a:extLst>
                <a:ext uri="{FF2B5EF4-FFF2-40B4-BE49-F238E27FC236}">
                  <a16:creationId xmlns:a16="http://schemas.microsoft.com/office/drawing/2014/main" id="{CA2F8DC9-25A9-80B7-0D7F-A449A831B3AF}"/>
                </a:ext>
              </a:extLst>
            </p:cNvPr>
            <p:cNvPicPr>
              <a:picLocks noChangeAspect="1"/>
            </p:cNvPicPr>
            <p:nvPr userDrawn="1"/>
          </p:nvPicPr>
          <p:blipFill>
            <a:blip r:embed="rId2"/>
            <a:srcRect l="39702" t="72188"/>
            <a:stretch>
              <a:fillRect/>
            </a:stretch>
          </p:blipFill>
          <p:spPr>
            <a:xfrm rot="10800000">
              <a:off x="7444039" y="6296794"/>
              <a:ext cx="4686546" cy="849899"/>
            </a:xfrm>
            <a:prstGeom prst="rect">
              <a:avLst/>
            </a:prstGeom>
          </p:spPr>
        </p:pic>
      </p:grpSp>
      <p:sp>
        <p:nvSpPr>
          <p:cNvPr id="8" name="Text Placeholder 18">
            <a:extLst>
              <a:ext uri="{FF2B5EF4-FFF2-40B4-BE49-F238E27FC236}">
                <a16:creationId xmlns:a16="http://schemas.microsoft.com/office/drawing/2014/main" id="{4FD9C412-14FF-4722-ACD0-F998C8194963}"/>
              </a:ext>
            </a:extLst>
          </p:cNvPr>
          <p:cNvSpPr>
            <a:spLocks noGrp="1"/>
          </p:cNvSpPr>
          <p:nvPr>
            <p:ph type="body" sz="quarter" idx="12" hasCustomPrompt="1"/>
          </p:nvPr>
        </p:nvSpPr>
        <p:spPr>
          <a:xfrm>
            <a:off x="6465576" y="1347971"/>
            <a:ext cx="4275116" cy="2838450"/>
          </a:xfrm>
          <a:prstGeom prst="rect">
            <a:avLst/>
          </a:prstGeom>
        </p:spPr>
        <p:txBody>
          <a:bodyPr/>
          <a:lstStyle>
            <a:lvl1pPr marL="0" indent="0">
              <a:buNone/>
              <a:defRPr sz="2400" b="0" i="0">
                <a:solidFill>
                  <a:schemeClr val="tx1"/>
                </a:solidFill>
                <a:latin typeface="Aptos" panose="020B0004020202020204" pitchFamily="34" charset="0"/>
              </a:defRPr>
            </a:lvl1pPr>
            <a:lvl2pPr>
              <a:defRPr>
                <a:solidFill>
                  <a:schemeClr val="tx1"/>
                </a:solidFill>
                <a:latin typeface="Montserrat" panose="00000500000000000000" pitchFamily="2" charset="0"/>
              </a:defRPr>
            </a:lvl2pPr>
            <a:lvl3pPr>
              <a:defRPr>
                <a:solidFill>
                  <a:schemeClr val="tx1"/>
                </a:solidFill>
                <a:latin typeface="Montserrat" panose="00000500000000000000" pitchFamily="2" charset="0"/>
              </a:defRPr>
            </a:lvl3pPr>
            <a:lvl4pPr>
              <a:defRPr>
                <a:solidFill>
                  <a:schemeClr val="tx1"/>
                </a:solidFill>
                <a:latin typeface="Montserrat" panose="00000500000000000000" pitchFamily="2" charset="0"/>
              </a:defRPr>
            </a:lvl4pPr>
            <a:lvl5pPr>
              <a:defRPr>
                <a:solidFill>
                  <a:schemeClr val="tx1"/>
                </a:solidFill>
                <a:latin typeface="Montserrat" panose="00000500000000000000" pitchFamily="2" charset="0"/>
              </a:defRPr>
            </a:lvl5pPr>
          </a:lstStyle>
          <a:p>
            <a:pPr lvl="0"/>
            <a:r>
              <a:rPr lang="en-US"/>
              <a:t>Add a quote here</a:t>
            </a:r>
          </a:p>
        </p:txBody>
      </p:sp>
      <p:sp>
        <p:nvSpPr>
          <p:cNvPr id="9" name="Text Placeholder 19">
            <a:extLst>
              <a:ext uri="{FF2B5EF4-FFF2-40B4-BE49-F238E27FC236}">
                <a16:creationId xmlns:a16="http://schemas.microsoft.com/office/drawing/2014/main" id="{6F5FF809-A718-473D-9883-35CD8751707F}"/>
              </a:ext>
            </a:extLst>
          </p:cNvPr>
          <p:cNvSpPr>
            <a:spLocks noGrp="1"/>
          </p:cNvSpPr>
          <p:nvPr>
            <p:ph type="body" sz="quarter" idx="14" hasCustomPrompt="1"/>
          </p:nvPr>
        </p:nvSpPr>
        <p:spPr>
          <a:xfrm>
            <a:off x="6465576" y="4394716"/>
            <a:ext cx="3188995" cy="868362"/>
          </a:xfrm>
          <a:prstGeom prst="rect">
            <a:avLst/>
          </a:prstGeom>
        </p:spPr>
        <p:txBody>
          <a:bodyPr/>
          <a:lstStyle>
            <a:lvl1pPr marL="0" indent="0">
              <a:lnSpc>
                <a:spcPct val="100000"/>
              </a:lnSpc>
              <a:buNone/>
              <a:defRPr sz="1400" b="0" i="0">
                <a:solidFill>
                  <a:schemeClr val="tx1"/>
                </a:solidFill>
                <a:latin typeface="Aptos" panose="020B0004020202020204" pitchFamily="34" charset="0"/>
              </a:defRPr>
            </a:lvl1pPr>
          </a:lstStyle>
          <a:p>
            <a:pPr lvl="0"/>
            <a:r>
              <a:rPr lang="en-US" dirty="0"/>
              <a:t>Name, </a:t>
            </a:r>
            <a:r>
              <a:rPr lang="en-US" dirty="0" err="1"/>
              <a:t>TitleOrganization</a:t>
            </a:r>
            <a:endParaRPr lang="en-US" dirty="0"/>
          </a:p>
        </p:txBody>
      </p:sp>
      <p:grpSp>
        <p:nvGrpSpPr>
          <p:cNvPr id="17" name="Graphic 36">
            <a:extLst>
              <a:ext uri="{FF2B5EF4-FFF2-40B4-BE49-F238E27FC236}">
                <a16:creationId xmlns:a16="http://schemas.microsoft.com/office/drawing/2014/main" id="{713A19D5-46C9-6BDB-989A-FE8CB141B2C3}"/>
              </a:ext>
            </a:extLst>
          </p:cNvPr>
          <p:cNvGrpSpPr/>
          <p:nvPr userDrawn="1"/>
        </p:nvGrpSpPr>
        <p:grpSpPr>
          <a:xfrm>
            <a:off x="317524" y="6492875"/>
            <a:ext cx="629523" cy="161933"/>
            <a:chOff x="5539739" y="3286125"/>
            <a:chExt cx="1111567" cy="285930"/>
          </a:xfrm>
        </p:grpSpPr>
        <p:sp>
          <p:nvSpPr>
            <p:cNvPr id="18" name="Freeform: Shape 20">
              <a:extLst>
                <a:ext uri="{FF2B5EF4-FFF2-40B4-BE49-F238E27FC236}">
                  <a16:creationId xmlns:a16="http://schemas.microsoft.com/office/drawing/2014/main" id="{BCA27332-4043-05D5-E96D-ADF77BFCEF8C}"/>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19" name="Freeform: Shape 21">
              <a:extLst>
                <a:ext uri="{FF2B5EF4-FFF2-40B4-BE49-F238E27FC236}">
                  <a16:creationId xmlns:a16="http://schemas.microsoft.com/office/drawing/2014/main" id="{A475576A-DFA8-F691-CFE3-0FBEFAB1B24B}"/>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20" name="Freeform: Shape 22">
              <a:extLst>
                <a:ext uri="{FF2B5EF4-FFF2-40B4-BE49-F238E27FC236}">
                  <a16:creationId xmlns:a16="http://schemas.microsoft.com/office/drawing/2014/main" id="{030CF684-26FA-0082-69C9-2372A17FCC80}"/>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21" name="Freeform: Shape 23">
              <a:extLst>
                <a:ext uri="{FF2B5EF4-FFF2-40B4-BE49-F238E27FC236}">
                  <a16:creationId xmlns:a16="http://schemas.microsoft.com/office/drawing/2014/main" id="{ED7FB570-1018-D5AE-0441-2F49CADBB88D}"/>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22" name="Freeform: Shape 24">
              <a:extLst>
                <a:ext uri="{FF2B5EF4-FFF2-40B4-BE49-F238E27FC236}">
                  <a16:creationId xmlns:a16="http://schemas.microsoft.com/office/drawing/2014/main" id="{E0C2190C-9368-54DD-CD37-BBB13BDF34B2}"/>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sp>
        <p:nvSpPr>
          <p:cNvPr id="5" name="Picture Placeholder 7">
            <a:extLst>
              <a:ext uri="{FF2B5EF4-FFF2-40B4-BE49-F238E27FC236}">
                <a16:creationId xmlns:a16="http://schemas.microsoft.com/office/drawing/2014/main" id="{EC7F9593-2DA2-4C55-9846-0233BC62100A}"/>
              </a:ext>
            </a:extLst>
          </p:cNvPr>
          <p:cNvSpPr>
            <a:spLocks noGrp="1"/>
          </p:cNvSpPr>
          <p:nvPr>
            <p:ph type="pic" sz="quarter" idx="11"/>
          </p:nvPr>
        </p:nvSpPr>
        <p:spPr>
          <a:xfrm>
            <a:off x="387260" y="627681"/>
            <a:ext cx="5339166" cy="5517397"/>
          </a:xfrm>
          <a:prstGeom prst="ellipse">
            <a:avLst/>
          </a:prstGeom>
          <a:solidFill>
            <a:schemeClr val="bg2"/>
          </a:solidFill>
        </p:spPr>
        <p:txBody>
          <a:bodyPr/>
          <a:lstStyle>
            <a:lvl1pPr marL="0" indent="0" algn="ctr">
              <a:buFontTx/>
              <a:buNone/>
              <a:defRPr sz="1800">
                <a:latin typeface="Montserrat" panose="00000500000000000000" pitchFamily="2" charset="0"/>
              </a:defRPr>
            </a:lvl1pPr>
          </a:lstStyle>
          <a:p>
            <a:r>
              <a:rPr lang="en-US"/>
              <a:t>Click icon to add picture</a:t>
            </a:r>
          </a:p>
        </p:txBody>
      </p:sp>
    </p:spTree>
    <p:extLst>
      <p:ext uri="{BB962C8B-B14F-4D97-AF65-F5344CB8AC3E}">
        <p14:creationId xmlns:p14="http://schemas.microsoft.com/office/powerpoint/2010/main" val="142165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Shape 1205"/>
        <p:cNvGrpSpPr/>
        <p:nvPr/>
      </p:nvGrpSpPr>
      <p:grpSpPr>
        <a:xfrm>
          <a:off x="0" y="0"/>
          <a:ext cx="0" cy="0"/>
          <a:chOff x="0" y="0"/>
          <a:chExt cx="0" cy="0"/>
        </a:xfrm>
      </p:grpSpPr>
      <p:grpSp>
        <p:nvGrpSpPr>
          <p:cNvPr id="2" name="Graphic 36">
            <a:extLst>
              <a:ext uri="{FF2B5EF4-FFF2-40B4-BE49-F238E27FC236}">
                <a16:creationId xmlns:a16="http://schemas.microsoft.com/office/drawing/2014/main" id="{A41183CE-0079-1BB5-9390-F988B4732253}"/>
              </a:ext>
            </a:extLst>
          </p:cNvPr>
          <p:cNvGrpSpPr/>
          <p:nvPr userDrawn="1"/>
        </p:nvGrpSpPr>
        <p:grpSpPr>
          <a:xfrm>
            <a:off x="317524" y="6492875"/>
            <a:ext cx="629523" cy="161933"/>
            <a:chOff x="5539739" y="3286125"/>
            <a:chExt cx="1111567" cy="285930"/>
          </a:xfrm>
        </p:grpSpPr>
        <p:sp>
          <p:nvSpPr>
            <p:cNvPr id="3" name="Freeform: Shape 20">
              <a:extLst>
                <a:ext uri="{FF2B5EF4-FFF2-40B4-BE49-F238E27FC236}">
                  <a16:creationId xmlns:a16="http://schemas.microsoft.com/office/drawing/2014/main" id="{18E8AB3C-12D0-3B0D-E6C8-660B976C8B31}"/>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4" name="Freeform: Shape 21">
              <a:extLst>
                <a:ext uri="{FF2B5EF4-FFF2-40B4-BE49-F238E27FC236}">
                  <a16:creationId xmlns:a16="http://schemas.microsoft.com/office/drawing/2014/main" id="{8116EB61-F32E-A685-D8C7-7DF79C6BF0E4}"/>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5" name="Freeform: Shape 22">
              <a:extLst>
                <a:ext uri="{FF2B5EF4-FFF2-40B4-BE49-F238E27FC236}">
                  <a16:creationId xmlns:a16="http://schemas.microsoft.com/office/drawing/2014/main" id="{192E579D-8803-2E97-B722-6DEB1EBEBCD6}"/>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6" name="Freeform: Shape 23">
              <a:extLst>
                <a:ext uri="{FF2B5EF4-FFF2-40B4-BE49-F238E27FC236}">
                  <a16:creationId xmlns:a16="http://schemas.microsoft.com/office/drawing/2014/main" id="{27A49BE2-5247-CBEF-84EC-A9ADAE2FB1F6}"/>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7" name="Freeform: Shape 24">
              <a:extLst>
                <a:ext uri="{FF2B5EF4-FFF2-40B4-BE49-F238E27FC236}">
                  <a16:creationId xmlns:a16="http://schemas.microsoft.com/office/drawing/2014/main" id="{9412EBD0-F9B1-75FB-018E-8DD1C75ECC73}"/>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sp>
        <p:nvSpPr>
          <p:cNvPr id="10" name="Content Placeholder 2">
            <a:extLst>
              <a:ext uri="{FF2B5EF4-FFF2-40B4-BE49-F238E27FC236}">
                <a16:creationId xmlns:a16="http://schemas.microsoft.com/office/drawing/2014/main" id="{3DB0E720-BA66-CBCC-62A1-CF19A9948DB3}"/>
              </a:ext>
            </a:extLst>
          </p:cNvPr>
          <p:cNvSpPr>
            <a:spLocks noGrp="1"/>
          </p:cNvSpPr>
          <p:nvPr>
            <p:ph idx="1"/>
          </p:nvPr>
        </p:nvSpPr>
        <p:spPr>
          <a:xfrm>
            <a:off x="382197" y="1797035"/>
            <a:ext cx="11392268" cy="3955243"/>
          </a:xfrm>
          <a:prstGeom prst="rect">
            <a:avLst/>
          </a:prstGeom>
        </p:spPr>
        <p:txBody>
          <a:bodyPr/>
          <a:lstStyle>
            <a:lvl1pPr>
              <a:lnSpc>
                <a:spcPct val="100000"/>
              </a:lnSpc>
              <a:defRPr>
                <a:solidFill>
                  <a:schemeClr val="tx1"/>
                </a:solidFill>
                <a:latin typeface="Aptos" panose="020B0004020202020204" pitchFamily="34" charset="0"/>
              </a:defRPr>
            </a:lvl1pPr>
            <a:lvl2pPr>
              <a:lnSpc>
                <a:spcPct val="100000"/>
              </a:lnSpc>
              <a:defRPr>
                <a:solidFill>
                  <a:schemeClr val="tx1"/>
                </a:solidFill>
                <a:latin typeface="Aptos" panose="020B0004020202020204" pitchFamily="34" charset="0"/>
              </a:defRPr>
            </a:lvl2pPr>
            <a:lvl3pPr>
              <a:lnSpc>
                <a:spcPct val="100000"/>
              </a:lnSpc>
              <a:defRPr>
                <a:solidFill>
                  <a:schemeClr val="tx1"/>
                </a:solidFill>
                <a:latin typeface="Aptos" panose="020B0004020202020204" pitchFamily="34" charset="0"/>
              </a:defRPr>
            </a:lvl3pPr>
            <a:lvl4pPr>
              <a:lnSpc>
                <a:spcPct val="100000"/>
              </a:lnSpc>
              <a:defRPr>
                <a:solidFill>
                  <a:schemeClr val="tx1"/>
                </a:solidFill>
                <a:latin typeface="Aptos" panose="020B0004020202020204" pitchFamily="34" charset="0"/>
              </a:defRPr>
            </a:lvl4pPr>
            <a:lvl5pPr>
              <a:lnSpc>
                <a:spcPct val="100000"/>
              </a:lnSpc>
              <a:defRPr>
                <a:solidFill>
                  <a:schemeClr val="tx1"/>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Box 13">
            <a:extLst>
              <a:ext uri="{FF2B5EF4-FFF2-40B4-BE49-F238E27FC236}">
                <a16:creationId xmlns:a16="http://schemas.microsoft.com/office/drawing/2014/main" id="{6621BD9B-3C6F-80E2-9EE3-992AC889C9FD}"/>
              </a:ext>
            </a:extLst>
          </p:cNvPr>
          <p:cNvSpPr txBox="1"/>
          <p:nvPr userDrawn="1"/>
        </p:nvSpPr>
        <p:spPr>
          <a:xfrm>
            <a:off x="10547074" y="6521929"/>
            <a:ext cx="1470992" cy="230832"/>
          </a:xfrm>
          <a:prstGeom prst="rect">
            <a:avLst/>
          </a:prstGeom>
          <a:noFill/>
        </p:spPr>
        <p:txBody>
          <a:bodyPr wrap="square" rtlCol="0">
            <a:spAutoFit/>
          </a:bodyPr>
          <a:lstStyle/>
          <a:p>
            <a:pPr algn="r"/>
            <a:fld id="{280A3460-7F5D-6741-9901-C81BBD399936}" type="slidenum">
              <a:rPr lang="en-US" sz="900" smtClean="0">
                <a:solidFill>
                  <a:srgbClr val="002B61"/>
                </a:solidFill>
                <a:latin typeface="Aptos" panose="020B0004020202020204" pitchFamily="34" charset="0"/>
              </a:rPr>
              <a:pPr algn="r"/>
              <a:t>‹#›</a:t>
            </a:fld>
            <a:endParaRPr lang="en-US" sz="900" dirty="0">
              <a:solidFill>
                <a:srgbClr val="002B61"/>
              </a:solidFill>
              <a:latin typeface="Aptos" panose="020B0004020202020204" pitchFamily="34" charset="0"/>
            </a:endParaRPr>
          </a:p>
        </p:txBody>
      </p:sp>
      <p:sp>
        <p:nvSpPr>
          <p:cNvPr id="15" name="Title 1">
            <a:extLst>
              <a:ext uri="{FF2B5EF4-FFF2-40B4-BE49-F238E27FC236}">
                <a16:creationId xmlns:a16="http://schemas.microsoft.com/office/drawing/2014/main" id="{AFB00614-1550-DA75-ADE0-B057C2084268}"/>
              </a:ext>
            </a:extLst>
          </p:cNvPr>
          <p:cNvSpPr>
            <a:spLocks noGrp="1"/>
          </p:cNvSpPr>
          <p:nvPr>
            <p:ph type="title"/>
          </p:nvPr>
        </p:nvSpPr>
        <p:spPr>
          <a:xfrm>
            <a:off x="382196" y="531728"/>
            <a:ext cx="11392269" cy="923000"/>
          </a:xfrm>
        </p:spPr>
        <p:txBody>
          <a:bodyPr anchor="t">
            <a:normAutofit/>
          </a:bodyPr>
          <a:lstStyle>
            <a:lvl1pPr>
              <a:lnSpc>
                <a:spcPct val="100000"/>
              </a:lnSpc>
              <a:defRPr sz="6000" b="0" i="0">
                <a:solidFill>
                  <a:schemeClr val="tx2"/>
                </a:solidFill>
                <a:latin typeface="Aptos Light" panose="020B0004020202020204" pitchFamily="34" charset="0"/>
              </a:defRPr>
            </a:lvl1pPr>
          </a:lstStyle>
          <a:p>
            <a:r>
              <a:rPr lang="en-US" dirty="0"/>
              <a:t>Click to edit Master title style</a:t>
            </a:r>
          </a:p>
        </p:txBody>
      </p:sp>
      <p:sp>
        <p:nvSpPr>
          <p:cNvPr id="17" name="Text Placeholder 9">
            <a:extLst>
              <a:ext uri="{FF2B5EF4-FFF2-40B4-BE49-F238E27FC236}">
                <a16:creationId xmlns:a16="http://schemas.microsoft.com/office/drawing/2014/main" id="{DFA268E0-804C-F6E9-4F5E-BFE655CE77D7}"/>
              </a:ext>
            </a:extLst>
          </p:cNvPr>
          <p:cNvSpPr>
            <a:spLocks noGrp="1"/>
          </p:cNvSpPr>
          <p:nvPr>
            <p:ph type="body" sz="quarter" idx="10" hasCustomPrompt="1"/>
          </p:nvPr>
        </p:nvSpPr>
        <p:spPr>
          <a:xfrm>
            <a:off x="382588" y="187325"/>
            <a:ext cx="6651625" cy="228311"/>
          </a:xfrm>
          <a:prstGeom prst="rect">
            <a:avLst/>
          </a:prstGeom>
        </p:spPr>
        <p:txBody>
          <a:bodyPr/>
          <a:lstStyle>
            <a:lvl1pPr marL="0" indent="0">
              <a:buNone/>
              <a:defRPr sz="1100" b="0" i="0" spc="300">
                <a:solidFill>
                  <a:schemeClr val="tx2"/>
                </a:solidFill>
                <a:latin typeface="Aptos" panose="020B0004020202020204" pitchFamily="34" charset="0"/>
              </a:defRPr>
            </a:lvl1pPr>
            <a:lvl2pPr marL="457200" indent="0">
              <a:buNone/>
              <a:defRPr sz="1100" b="0" i="0" spc="300">
                <a:solidFill>
                  <a:schemeClr val="tx2"/>
                </a:solidFill>
                <a:latin typeface="Aptos" panose="020B0004020202020204" pitchFamily="34" charset="0"/>
              </a:defRPr>
            </a:lvl2pPr>
            <a:lvl3pPr marL="914400" indent="0">
              <a:buNone/>
              <a:defRPr sz="1100" b="0" i="0" spc="300">
                <a:solidFill>
                  <a:schemeClr val="tx2"/>
                </a:solidFill>
                <a:latin typeface="Aptos" panose="020B0004020202020204" pitchFamily="34" charset="0"/>
              </a:defRPr>
            </a:lvl3pPr>
            <a:lvl4pPr marL="1371600" indent="0">
              <a:buNone/>
              <a:defRPr sz="1100" b="0" i="0" spc="300">
                <a:solidFill>
                  <a:schemeClr val="tx2"/>
                </a:solidFill>
                <a:latin typeface="Aptos" panose="020B0004020202020204" pitchFamily="34" charset="0"/>
              </a:defRPr>
            </a:lvl4pPr>
            <a:lvl5pPr marL="1828800" indent="0">
              <a:buNone/>
              <a:defRPr sz="1100" b="0" i="0" spc="300">
                <a:solidFill>
                  <a:schemeClr val="tx2"/>
                </a:solidFill>
                <a:latin typeface="Aptos" panose="020B00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3727832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D044B-80B7-BE18-F1D0-A4101DAD90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9B77FF-3014-48BB-A4A3-89C20AF1610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4A91847-F3D4-E243-840E-21A1C23B6B25}" type="datetimeFigureOut">
              <a:rPr kumimoji="0" lang="en-US" sz="1200" b="0" i="0" u="none" strike="noStrike" kern="1200" cap="none" spc="0" normalizeH="0" baseline="0" noProof="0" smtClean="0">
                <a:ln>
                  <a:noFill/>
                </a:ln>
                <a:solidFill>
                  <a:srgbClr val="002E5D">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8/5/2026</a:t>
            </a:fld>
            <a:endParaRPr kumimoji="0" lang="en-US" sz="1200" b="0" i="0" u="none" strike="noStrike" kern="1200" cap="none" spc="0" normalizeH="0" baseline="0" noProof="0">
              <a:ln>
                <a:noFill/>
              </a:ln>
              <a:solidFill>
                <a:srgbClr val="002E5D">
                  <a:tint val="75000"/>
                </a:srgb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B8B79AF2-AEAC-A602-1BC7-F3A1249DE95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2E5D">
                  <a:tint val="75000"/>
                </a:srgb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DE1892A3-6055-9744-D310-505CC35F52E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8EA350-6A5F-1B4A-8576-5D34B75D4A95}" type="slidenum">
              <a:rPr kumimoji="0" lang="en-US" sz="1200" b="0" i="0" u="none" strike="noStrike" kern="1200" cap="none" spc="0" normalizeH="0" baseline="0" noProof="0" smtClean="0">
                <a:ln>
                  <a:noFill/>
                </a:ln>
                <a:solidFill>
                  <a:srgbClr val="002E5D">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2E5D">
                  <a:tint val="75000"/>
                </a:srgbClr>
              </a:solidFill>
              <a:effectLst/>
              <a:uLnTx/>
              <a:uFillTx/>
              <a:latin typeface="Calibri" panose="020F0502020204030204"/>
              <a:ea typeface="+mn-ea"/>
              <a:cs typeface="+mn-cs"/>
            </a:endParaRPr>
          </a:p>
        </p:txBody>
      </p:sp>
      <p:sp>
        <p:nvSpPr>
          <p:cNvPr id="6" name="Shape 0">
            <a:extLst>
              <a:ext uri="{FF2B5EF4-FFF2-40B4-BE49-F238E27FC236}">
                <a16:creationId xmlns:a16="http://schemas.microsoft.com/office/drawing/2014/main" id="{2E6C4E06-BBDD-8125-0D2C-556AB748317D}"/>
              </a:ext>
            </a:extLst>
          </p:cNvPr>
          <p:cNvSpPr/>
          <p:nvPr userDrawn="1"/>
        </p:nvSpPr>
        <p:spPr>
          <a:xfrm>
            <a:off x="-85060" y="-74428"/>
            <a:ext cx="12277060" cy="6932428"/>
          </a:xfrm>
          <a:prstGeom prst="rect">
            <a:avLst/>
          </a:prstGeom>
          <a:solidFill>
            <a:srgbClr val="002C61"/>
          </a:solidFill>
          <a:ln w="12700">
            <a:solidFill>
              <a:srgbClr val="FFFFFF">
                <a:alpha val="0"/>
              </a:srgbClr>
            </a:solidFill>
            <a:prstDash val="solid"/>
          </a:ln>
        </p:spPr>
        <p:txBody>
          <a:bodyPr/>
          <a:lstStyle/>
          <a:p>
            <a:endParaRPr lang="en-US"/>
          </a:p>
        </p:txBody>
      </p:sp>
      <p:sp>
        <p:nvSpPr>
          <p:cNvPr id="7" name="Text 6">
            <a:extLst>
              <a:ext uri="{FF2B5EF4-FFF2-40B4-BE49-F238E27FC236}">
                <a16:creationId xmlns:a16="http://schemas.microsoft.com/office/drawing/2014/main" id="{3C3C6DB0-6BA9-A8F1-EA8A-74C9324B438D}"/>
              </a:ext>
            </a:extLst>
          </p:cNvPr>
          <p:cNvSpPr txBox="1"/>
          <p:nvPr userDrawn="1"/>
        </p:nvSpPr>
        <p:spPr>
          <a:xfrm>
            <a:off x="914400" y="1705909"/>
            <a:ext cx="9085385" cy="2610612"/>
          </a:xfrm>
          <a:prstGeom prst="rect">
            <a:avLst/>
          </a:prstGeom>
          <a:noFill/>
          <a:ln/>
        </p:spPr>
        <p:txBody>
          <a:bodyPr wrap="square" lIns="0" tIns="0" rIns="0" bIns="0" rtlCol="0" anchor="ctr"/>
          <a:lstStyle/>
          <a:p>
            <a:pPr marL="0" indent="0" algn="l">
              <a:buNone/>
            </a:pPr>
            <a:r>
              <a:rPr lang="en-US" sz="7200" kern="0" spc="-180">
                <a:solidFill>
                  <a:srgbClr val="FFFFFF"/>
                </a:solidFill>
                <a:latin typeface="Aptos Light" panose="020B0004020202020204" pitchFamily="34" charset="0"/>
                <a:ea typeface="Montserrat" pitchFamily="34" charset="-122"/>
                <a:cs typeface="Montserrat" pitchFamily="34" charset="-120"/>
              </a:rPr>
              <a:t>Thank you</a:t>
            </a:r>
            <a:endParaRPr lang="en-US" sz="7200">
              <a:latin typeface="Aptos Light" panose="020B0004020202020204" pitchFamily="34" charset="0"/>
            </a:endParaRPr>
          </a:p>
        </p:txBody>
      </p:sp>
      <p:pic>
        <p:nvPicPr>
          <p:cNvPr id="8" name="Picture 7" descr="A white letter in a black background&#10;&#10;AI-generated content may be incorrect.">
            <a:extLst>
              <a:ext uri="{FF2B5EF4-FFF2-40B4-BE49-F238E27FC236}">
                <a16:creationId xmlns:a16="http://schemas.microsoft.com/office/drawing/2014/main" id="{996782FD-9D9D-153D-0F58-88723F20B619}"/>
              </a:ext>
            </a:extLst>
          </p:cNvPr>
          <p:cNvPicPr>
            <a:picLocks noChangeAspect="1"/>
          </p:cNvPicPr>
          <p:nvPr userDrawn="1"/>
        </p:nvPicPr>
        <p:blipFill>
          <a:blip r:embed="rId2"/>
          <a:stretch>
            <a:fillRect/>
          </a:stretch>
        </p:blipFill>
        <p:spPr>
          <a:xfrm>
            <a:off x="10954237" y="252534"/>
            <a:ext cx="944685" cy="246746"/>
          </a:xfrm>
          <a:prstGeom prst="rect">
            <a:avLst/>
          </a:prstGeom>
        </p:spPr>
      </p:pic>
      <p:sp>
        <p:nvSpPr>
          <p:cNvPr id="9" name="Text 7">
            <a:extLst>
              <a:ext uri="{FF2B5EF4-FFF2-40B4-BE49-F238E27FC236}">
                <a16:creationId xmlns:a16="http://schemas.microsoft.com/office/drawing/2014/main" id="{0A1F64B8-83AB-5155-3D86-16A7D24B8DAB}"/>
              </a:ext>
            </a:extLst>
          </p:cNvPr>
          <p:cNvSpPr txBox="1"/>
          <p:nvPr userDrawn="1"/>
        </p:nvSpPr>
        <p:spPr>
          <a:xfrm>
            <a:off x="914400" y="6371188"/>
            <a:ext cx="1295705" cy="191110"/>
          </a:xfrm>
          <a:prstGeom prst="rect">
            <a:avLst/>
          </a:prstGeom>
          <a:noFill/>
          <a:ln/>
        </p:spPr>
        <p:txBody>
          <a:bodyPr wrap="square" lIns="0" tIns="0" rIns="0" bIns="0" rtlCol="0" anchor="ctr"/>
          <a:lstStyle/>
          <a:p>
            <a:pPr marL="0" indent="0" algn="l">
              <a:buNone/>
            </a:pPr>
            <a:r>
              <a:rPr lang="en-US" sz="1000" b="1" kern="0" spc="105">
                <a:solidFill>
                  <a:srgbClr val="FFFFFF">
                    <a:alpha val="30000"/>
                  </a:srgbClr>
                </a:solidFill>
                <a:latin typeface="Montserrat" pitchFamily="34" charset="0"/>
                <a:ea typeface="Montserrat" pitchFamily="34" charset="-122"/>
                <a:cs typeface="Montserrat" pitchFamily="34" charset="-120"/>
              </a:rPr>
              <a:t>CONFIDENTIAL</a:t>
            </a:r>
            <a:endParaRPr lang="en-US" sz="1000"/>
          </a:p>
        </p:txBody>
      </p:sp>
      <p:sp>
        <p:nvSpPr>
          <p:cNvPr id="10" name="Oval 9">
            <a:extLst>
              <a:ext uri="{FF2B5EF4-FFF2-40B4-BE49-F238E27FC236}">
                <a16:creationId xmlns:a16="http://schemas.microsoft.com/office/drawing/2014/main" id="{2047DF02-2592-914C-1E69-F0612601A30F}"/>
              </a:ext>
            </a:extLst>
          </p:cNvPr>
          <p:cNvSpPr/>
          <p:nvPr userDrawn="1"/>
        </p:nvSpPr>
        <p:spPr>
          <a:xfrm>
            <a:off x="-281354" y="1886898"/>
            <a:ext cx="574431" cy="574431"/>
          </a:xfrm>
          <a:prstGeom prst="ellipse">
            <a:avLst/>
          </a:prstGeom>
          <a:solidFill>
            <a:srgbClr val="FA486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145E4FFE-DFC0-D5D4-1A07-10FBA042C921}"/>
              </a:ext>
            </a:extLst>
          </p:cNvPr>
          <p:cNvSpPr/>
          <p:nvPr userDrawn="1"/>
        </p:nvSpPr>
        <p:spPr>
          <a:xfrm>
            <a:off x="-281354" y="2602006"/>
            <a:ext cx="574431" cy="574431"/>
          </a:xfrm>
          <a:prstGeom prst="ellipse">
            <a:avLst/>
          </a:prstGeom>
          <a:solidFill>
            <a:srgbClr val="2876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70429ED-5024-4DDE-F573-08F02BD6AE7C}"/>
              </a:ext>
            </a:extLst>
          </p:cNvPr>
          <p:cNvSpPr/>
          <p:nvPr userDrawn="1"/>
        </p:nvSpPr>
        <p:spPr>
          <a:xfrm>
            <a:off x="-281354" y="3317114"/>
            <a:ext cx="574431" cy="574431"/>
          </a:xfrm>
          <a:prstGeom prst="ellipse">
            <a:avLst/>
          </a:prstGeom>
          <a:solidFill>
            <a:srgbClr val="FCE2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880DA9-A960-E009-C931-1558AB9EC6E8}"/>
              </a:ext>
            </a:extLst>
          </p:cNvPr>
          <p:cNvSpPr/>
          <p:nvPr userDrawn="1"/>
        </p:nvSpPr>
        <p:spPr>
          <a:xfrm>
            <a:off x="-835337" y="1517177"/>
            <a:ext cx="750277" cy="2799344"/>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2F01A1B-C898-7D66-AA5A-0FA62AE2AE73}"/>
              </a:ext>
            </a:extLst>
          </p:cNvPr>
          <p:cNvSpPr/>
          <p:nvPr userDrawn="1"/>
        </p:nvSpPr>
        <p:spPr>
          <a:xfrm>
            <a:off x="12203723" y="1517176"/>
            <a:ext cx="1348154" cy="5669069"/>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couple of women looking at a book&#10;&#10;AI-generated content may be incorrect.">
            <a:extLst>
              <a:ext uri="{FF2B5EF4-FFF2-40B4-BE49-F238E27FC236}">
                <a16:creationId xmlns:a16="http://schemas.microsoft.com/office/drawing/2014/main" id="{EBAAC686-5B06-1AFE-889E-C8FCE23873C1}"/>
              </a:ext>
            </a:extLst>
          </p:cNvPr>
          <p:cNvPicPr>
            <a:picLocks noChangeAspect="1"/>
          </p:cNvPicPr>
          <p:nvPr userDrawn="1"/>
        </p:nvPicPr>
        <p:blipFill rotWithShape="1">
          <a:blip r:embed="rId3"/>
          <a:srcRect l="15499" t="569" r="27551" b="-1812"/>
          <a:stretch>
            <a:fillRect/>
          </a:stretch>
        </p:blipFill>
        <p:spPr>
          <a:xfrm rot="264561">
            <a:off x="-858365" y="467144"/>
            <a:ext cx="6808784" cy="6808784"/>
          </a:xfrm>
          <a:prstGeom prst="ellipse">
            <a:avLst/>
          </a:prstGeom>
        </p:spPr>
      </p:pic>
      <p:sp>
        <p:nvSpPr>
          <p:cNvPr id="16" name="Rectangle 15">
            <a:extLst>
              <a:ext uri="{FF2B5EF4-FFF2-40B4-BE49-F238E27FC236}">
                <a16:creationId xmlns:a16="http://schemas.microsoft.com/office/drawing/2014/main" id="{60C7A45D-E27A-3072-27AF-3B1553CB8C6D}"/>
              </a:ext>
            </a:extLst>
          </p:cNvPr>
          <p:cNvSpPr/>
          <p:nvPr userDrawn="1"/>
        </p:nvSpPr>
        <p:spPr>
          <a:xfrm>
            <a:off x="12192000" y="3604329"/>
            <a:ext cx="750277" cy="2799344"/>
          </a:xfrm>
          <a:prstGeom prst="rect">
            <a:avLst/>
          </a:prstGeom>
          <a:solidFill>
            <a:srgbClr val="EC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6">
            <a:extLst>
              <a:ext uri="{FF2B5EF4-FFF2-40B4-BE49-F238E27FC236}">
                <a16:creationId xmlns:a16="http://schemas.microsoft.com/office/drawing/2014/main" id="{D7413BFE-4494-26FF-1A84-13D1E69B343F}"/>
              </a:ext>
            </a:extLst>
          </p:cNvPr>
          <p:cNvSpPr txBox="1"/>
          <p:nvPr userDrawn="1"/>
        </p:nvSpPr>
        <p:spPr>
          <a:xfrm>
            <a:off x="6778867" y="4038549"/>
            <a:ext cx="3040541" cy="2610612"/>
          </a:xfrm>
          <a:prstGeom prst="rect">
            <a:avLst/>
          </a:prstGeom>
          <a:noFill/>
          <a:ln/>
        </p:spPr>
        <p:txBody>
          <a:bodyPr wrap="square" lIns="0" tIns="0" rIns="0" bIns="0" rtlCol="0" anchor="ctr"/>
          <a:lstStyle/>
          <a:p>
            <a:pPr marL="0" indent="0" algn="l">
              <a:lnSpc>
                <a:spcPts val="6540"/>
              </a:lnSpc>
              <a:buNone/>
            </a:pPr>
            <a:r>
              <a:rPr lang="en-US" sz="7200" b="0" i="0" kern="0" spc="-180" dirty="0">
                <a:solidFill>
                  <a:srgbClr val="FFFFFF"/>
                </a:solidFill>
                <a:latin typeface="Aptos Light" panose="020B0004020202020204" pitchFamily="34" charset="0"/>
                <a:ea typeface="Montserrat" pitchFamily="34" charset="-122"/>
                <a:cs typeface="Montserrat" pitchFamily="34" charset="-120"/>
              </a:rPr>
              <a:t>Thank </a:t>
            </a:r>
            <a:br>
              <a:rPr lang="en-US" sz="7200" b="0" i="0" kern="0" spc="-180" dirty="0">
                <a:solidFill>
                  <a:srgbClr val="FFFFFF"/>
                </a:solidFill>
                <a:latin typeface="Aptos Light" panose="020B0004020202020204" pitchFamily="34" charset="0"/>
                <a:ea typeface="Montserrat" pitchFamily="34" charset="-122"/>
                <a:cs typeface="Montserrat" pitchFamily="34" charset="-120"/>
              </a:rPr>
            </a:br>
            <a:r>
              <a:rPr lang="en-US" sz="7200" b="0" i="0" kern="0" spc="-180" dirty="0">
                <a:solidFill>
                  <a:srgbClr val="FFFFFF"/>
                </a:solidFill>
                <a:latin typeface="Aptos Light" panose="020B0004020202020204" pitchFamily="34" charset="0"/>
                <a:ea typeface="Montserrat" pitchFamily="34" charset="-122"/>
                <a:cs typeface="Montserrat" pitchFamily="34" charset="-120"/>
              </a:rPr>
              <a:t>you!</a:t>
            </a:r>
            <a:endParaRPr lang="en-US" sz="7200" b="0" i="0" dirty="0">
              <a:latin typeface="Aptos Light" panose="020B0004020202020204" pitchFamily="34" charset="0"/>
            </a:endParaRPr>
          </a:p>
        </p:txBody>
      </p:sp>
      <p:pic>
        <p:nvPicPr>
          <p:cNvPr id="18" name="Picture 17" descr="A blue lines on a black background&#10;&#10;AI-generated content may be incorrect.">
            <a:extLst>
              <a:ext uri="{FF2B5EF4-FFF2-40B4-BE49-F238E27FC236}">
                <a16:creationId xmlns:a16="http://schemas.microsoft.com/office/drawing/2014/main" id="{743696CE-D5FA-E8F6-E730-8F00EB76DC93}"/>
              </a:ext>
            </a:extLst>
          </p:cNvPr>
          <p:cNvPicPr>
            <a:picLocks noChangeAspect="1"/>
          </p:cNvPicPr>
          <p:nvPr userDrawn="1"/>
        </p:nvPicPr>
        <p:blipFill>
          <a:blip r:embed="rId4"/>
          <a:stretch>
            <a:fillRect/>
          </a:stretch>
        </p:blipFill>
        <p:spPr>
          <a:xfrm rot="16200000" flipH="1">
            <a:off x="6041667" y="-2539998"/>
            <a:ext cx="4521494" cy="8635602"/>
          </a:xfrm>
          <a:prstGeom prst="rect">
            <a:avLst/>
          </a:prstGeom>
        </p:spPr>
      </p:pic>
    </p:spTree>
    <p:extLst>
      <p:ext uri="{BB962C8B-B14F-4D97-AF65-F5344CB8AC3E}">
        <p14:creationId xmlns:p14="http://schemas.microsoft.com/office/powerpoint/2010/main" val="8578999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3B142-2D83-3649-978A-2A81AA6F6B38}"/>
              </a:ext>
            </a:extLst>
          </p:cNvPr>
          <p:cNvSpPr>
            <a:spLocks noGrp="1"/>
          </p:cNvSpPr>
          <p:nvPr>
            <p:ph type="title" hasCustomPrompt="1"/>
          </p:nvPr>
        </p:nvSpPr>
        <p:spPr/>
        <p:txBody>
          <a:bodyPr/>
          <a:lstStyle>
            <a:lvl1pPr>
              <a:defRPr b="1">
                <a:solidFill>
                  <a:schemeClr val="tx1"/>
                </a:solidFill>
                <a:latin typeface="Montserrat" pitchFamily="2" charset="77"/>
              </a:defRPr>
            </a:lvl1pPr>
          </a:lstStyle>
          <a:p>
            <a:r>
              <a:rPr lang="en-US"/>
              <a:t>Click to edit Master title style</a:t>
            </a:r>
            <a:br>
              <a:rPr lang="en-US"/>
            </a:br>
            <a:endParaRPr lang="en-US"/>
          </a:p>
        </p:txBody>
      </p:sp>
      <p:sp>
        <p:nvSpPr>
          <p:cNvPr id="3" name="Content Placeholder 2">
            <a:extLst>
              <a:ext uri="{FF2B5EF4-FFF2-40B4-BE49-F238E27FC236}">
                <a16:creationId xmlns:a16="http://schemas.microsoft.com/office/drawing/2014/main" id="{A245CE62-F118-AF42-BA8B-6BFEC3A20A50}"/>
              </a:ext>
            </a:extLst>
          </p:cNvPr>
          <p:cNvSpPr>
            <a:spLocks noGrp="1"/>
          </p:cNvSpPr>
          <p:nvPr>
            <p:ph idx="1"/>
          </p:nvPr>
        </p:nvSpPr>
        <p:spPr>
          <a:xfrm>
            <a:off x="838200" y="1241163"/>
            <a:ext cx="10247708" cy="4490334"/>
          </a:xfrm>
          <a:prstGeom prst="rect">
            <a:avLst/>
          </a:prstGeom>
        </p:spPr>
        <p:txBody>
          <a:bodyPr/>
          <a:lstStyle>
            <a:lvl1pPr>
              <a:defRPr sz="2200">
                <a:solidFill>
                  <a:schemeClr val="tx1"/>
                </a:solidFill>
                <a:latin typeface="Montserrat" pitchFamily="2" charset="77"/>
              </a:defRPr>
            </a:lvl1pPr>
            <a:lvl2pPr>
              <a:defRPr sz="2000">
                <a:solidFill>
                  <a:schemeClr val="tx1"/>
                </a:solidFill>
                <a:latin typeface="Montserrat" pitchFamily="2" charset="77"/>
              </a:defRPr>
            </a:lvl2pPr>
            <a:lvl3pPr>
              <a:defRPr sz="1800">
                <a:solidFill>
                  <a:schemeClr val="tx1"/>
                </a:solidFill>
                <a:latin typeface="Montserrat" pitchFamily="2" charset="77"/>
              </a:defRPr>
            </a:lvl3pPr>
            <a:lvl4pPr>
              <a:defRPr sz="1600">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0" name="Graphic 36">
            <a:extLst>
              <a:ext uri="{FF2B5EF4-FFF2-40B4-BE49-F238E27FC236}">
                <a16:creationId xmlns:a16="http://schemas.microsoft.com/office/drawing/2014/main" id="{744341A8-89F8-4380-A37B-3DCE32F1C24A}"/>
              </a:ext>
            </a:extLst>
          </p:cNvPr>
          <p:cNvGrpSpPr/>
          <p:nvPr userDrawn="1"/>
        </p:nvGrpSpPr>
        <p:grpSpPr>
          <a:xfrm>
            <a:off x="223087" y="6340285"/>
            <a:ext cx="1222724" cy="314523"/>
            <a:chOff x="5539739" y="3286125"/>
            <a:chExt cx="1111567" cy="285930"/>
          </a:xfrm>
        </p:grpSpPr>
        <p:sp>
          <p:nvSpPr>
            <p:cNvPr id="21" name="Freeform: Shape 20">
              <a:extLst>
                <a:ext uri="{FF2B5EF4-FFF2-40B4-BE49-F238E27FC236}">
                  <a16:creationId xmlns:a16="http://schemas.microsoft.com/office/drawing/2014/main" id="{E415CB5B-485A-4F0B-95CF-D95BB1C1781B}"/>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E4D12C8-FB2A-4B88-9768-1D26FB72B2E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E884F7E-F58E-4434-8BFE-25E101492451}"/>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E441518-1840-4665-BA96-CC18606FDCE7}"/>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46D162B4-90CA-4ECB-A021-27F74C4E5C0F}"/>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pic>
        <p:nvPicPr>
          <p:cNvPr id="5" name="Picture 4" descr="A picture containing colorfulness, line, screenshot, lamp&#10;&#10;Description automatically generated">
            <a:extLst>
              <a:ext uri="{FF2B5EF4-FFF2-40B4-BE49-F238E27FC236}">
                <a16:creationId xmlns:a16="http://schemas.microsoft.com/office/drawing/2014/main" id="{6D590522-8263-49A9-9317-FDA71A08101E}"/>
              </a:ext>
            </a:extLst>
          </p:cNvPr>
          <p:cNvPicPr>
            <a:picLocks noChangeAspect="1"/>
          </p:cNvPicPr>
          <p:nvPr userDrawn="1"/>
        </p:nvPicPr>
        <p:blipFill rotWithShape="1">
          <a:blip r:embed="rId2"/>
          <a:srcRect l="11399" t="21234" r="19688"/>
          <a:stretch/>
        </p:blipFill>
        <p:spPr>
          <a:xfrm rot="5400000" flipH="1">
            <a:off x="7615425" y="2281425"/>
            <a:ext cx="6858001" cy="2295147"/>
          </a:xfrm>
          <a:prstGeom prst="rect">
            <a:avLst/>
          </a:prstGeom>
        </p:spPr>
      </p:pic>
    </p:spTree>
    <p:extLst>
      <p:ext uri="{BB962C8B-B14F-4D97-AF65-F5344CB8AC3E}">
        <p14:creationId xmlns:p14="http://schemas.microsoft.com/office/powerpoint/2010/main" val="3341395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 Blue/Image">
    <p:spTree>
      <p:nvGrpSpPr>
        <p:cNvPr id="1" name=""/>
        <p:cNvGrpSpPr/>
        <p:nvPr/>
      </p:nvGrpSpPr>
      <p:grpSpPr>
        <a:xfrm>
          <a:off x="0" y="0"/>
          <a:ext cx="0" cy="0"/>
          <a:chOff x="0" y="0"/>
          <a:chExt cx="0" cy="0"/>
        </a:xfrm>
      </p:grpSpPr>
      <p:pic>
        <p:nvPicPr>
          <p:cNvPr id="5" name="Picture 4" descr="A person sitting at a desk with a book&#10;&#10;Description automatically generated with low confidence">
            <a:extLst>
              <a:ext uri="{FF2B5EF4-FFF2-40B4-BE49-F238E27FC236}">
                <a16:creationId xmlns:a16="http://schemas.microsoft.com/office/drawing/2014/main" id="{109EC86C-EF0F-4EE1-97AC-2E2EF0D82FE1}"/>
              </a:ext>
            </a:extLst>
          </p:cNvPr>
          <p:cNvPicPr>
            <a:picLocks noChangeAspect="1"/>
          </p:cNvPicPr>
          <p:nvPr userDrawn="1"/>
        </p:nvPicPr>
        <p:blipFill rotWithShape="1">
          <a:blip r:embed="rId2"/>
          <a:srcRect l="15836" r="42187"/>
          <a:stretch/>
        </p:blipFill>
        <p:spPr>
          <a:xfrm>
            <a:off x="7873780" y="-6"/>
            <a:ext cx="4318220" cy="6858000"/>
          </a:xfrm>
          <a:prstGeom prst="rect">
            <a:avLst/>
          </a:prstGeom>
        </p:spPr>
      </p:pic>
      <p:sp>
        <p:nvSpPr>
          <p:cNvPr id="11" name="Rectangle 10">
            <a:extLst>
              <a:ext uri="{FF2B5EF4-FFF2-40B4-BE49-F238E27FC236}">
                <a16:creationId xmlns:a16="http://schemas.microsoft.com/office/drawing/2014/main" id="{C3A5AD1E-4630-4480-A911-AE51C7FD4D0B}"/>
              </a:ext>
            </a:extLst>
          </p:cNvPr>
          <p:cNvSpPr/>
          <p:nvPr userDrawn="1"/>
        </p:nvSpPr>
        <p:spPr>
          <a:xfrm>
            <a:off x="0" y="0"/>
            <a:ext cx="8658225" cy="68702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rgbClr val="2976B5"/>
              </a:solidFill>
            </a:endParaRPr>
          </a:p>
        </p:txBody>
      </p:sp>
      <p:sp>
        <p:nvSpPr>
          <p:cNvPr id="12" name="Subtitle 2">
            <a:extLst>
              <a:ext uri="{FF2B5EF4-FFF2-40B4-BE49-F238E27FC236}">
                <a16:creationId xmlns:a16="http://schemas.microsoft.com/office/drawing/2014/main" id="{9D55DE65-B319-4CE3-A408-661979DF9B5B}"/>
              </a:ext>
            </a:extLst>
          </p:cNvPr>
          <p:cNvSpPr>
            <a:spLocks noGrp="1"/>
          </p:cNvSpPr>
          <p:nvPr>
            <p:ph type="subTitle" idx="1"/>
          </p:nvPr>
        </p:nvSpPr>
        <p:spPr>
          <a:xfrm>
            <a:off x="1524000" y="4761311"/>
            <a:ext cx="5994400" cy="1078453"/>
          </a:xfrm>
          <a:prstGeom prst="rect">
            <a:avLst/>
          </a:prstGeom>
        </p:spPr>
        <p:txBody>
          <a:bodyPr/>
          <a:lstStyle>
            <a:lvl1pPr marL="0" indent="0" algn="l">
              <a:buNone/>
              <a:defRPr sz="1800" b="0">
                <a:solidFill>
                  <a:schemeClr val="bg1"/>
                </a:solidFill>
                <a:latin typeface="Montserrat 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1">
            <a:extLst>
              <a:ext uri="{FF2B5EF4-FFF2-40B4-BE49-F238E27FC236}">
                <a16:creationId xmlns:a16="http://schemas.microsoft.com/office/drawing/2014/main" id="{EFD99FF5-84CA-43F5-B814-790CCC5FC0D1}"/>
              </a:ext>
            </a:extLst>
          </p:cNvPr>
          <p:cNvSpPr>
            <a:spLocks noGrp="1"/>
          </p:cNvSpPr>
          <p:nvPr>
            <p:ph type="title"/>
          </p:nvPr>
        </p:nvSpPr>
        <p:spPr>
          <a:xfrm>
            <a:off x="1524001" y="2216938"/>
            <a:ext cx="5994400" cy="2424123"/>
          </a:xfrm>
        </p:spPr>
        <p:txBody>
          <a:bodyPr anchor="b">
            <a:normAutofit/>
          </a:bodyPr>
          <a:lstStyle>
            <a:lvl1pPr>
              <a:defRPr sz="5200" baseline="0">
                <a:solidFill>
                  <a:schemeClr val="bg1"/>
                </a:solidFill>
                <a:latin typeface="Montserrat SemiBold" panose="00000700000000000000" pitchFamily="2" charset="0"/>
              </a:defRPr>
            </a:lvl1pPr>
          </a:lstStyle>
          <a:p>
            <a:r>
              <a:rPr lang="en-US"/>
              <a:t>Click to edit Master title style</a:t>
            </a:r>
          </a:p>
        </p:txBody>
      </p:sp>
      <p:grpSp>
        <p:nvGrpSpPr>
          <p:cNvPr id="14" name="Graphic 36">
            <a:extLst>
              <a:ext uri="{FF2B5EF4-FFF2-40B4-BE49-F238E27FC236}">
                <a16:creationId xmlns:a16="http://schemas.microsoft.com/office/drawing/2014/main" id="{F5D8F5D4-CE63-4F6B-8802-F8E6989D82EE}"/>
              </a:ext>
            </a:extLst>
          </p:cNvPr>
          <p:cNvGrpSpPr/>
          <p:nvPr userDrawn="1"/>
        </p:nvGrpSpPr>
        <p:grpSpPr>
          <a:xfrm>
            <a:off x="123825" y="6429177"/>
            <a:ext cx="1222724" cy="314523"/>
            <a:chOff x="5539739" y="3286125"/>
            <a:chExt cx="1111567" cy="285930"/>
          </a:xfrm>
        </p:grpSpPr>
        <p:sp>
          <p:nvSpPr>
            <p:cNvPr id="15" name="Freeform: Shape 14">
              <a:extLst>
                <a:ext uri="{FF2B5EF4-FFF2-40B4-BE49-F238E27FC236}">
                  <a16:creationId xmlns:a16="http://schemas.microsoft.com/office/drawing/2014/main" id="{0AFA5442-1E94-43ED-AB6C-3A1B317F917D}"/>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7FB31DE-6AAD-4E7D-A868-87A0CDF89AB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F4723A2-BE5D-4E83-8685-17504823ADA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A1416AE-D991-4DCF-9453-2C4250F36639}"/>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6687322-8438-430A-BB1C-4A0E79C7A6B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pic>
        <p:nvPicPr>
          <p:cNvPr id="21" name="Picture 20" descr="A picture containing line, screenshot&#10;&#10;Description automatically generated">
            <a:extLst>
              <a:ext uri="{FF2B5EF4-FFF2-40B4-BE49-F238E27FC236}">
                <a16:creationId xmlns:a16="http://schemas.microsoft.com/office/drawing/2014/main" id="{4425A299-E68A-4BAB-B86A-A3E9C63E8384}"/>
              </a:ext>
            </a:extLst>
          </p:cNvPr>
          <p:cNvPicPr>
            <a:picLocks noChangeAspect="1"/>
          </p:cNvPicPr>
          <p:nvPr userDrawn="1"/>
        </p:nvPicPr>
        <p:blipFill rotWithShape="1">
          <a:blip r:embed="rId3"/>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2156757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Logo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5CAC2-358F-41CE-8DCE-97BAD8149C53}"/>
              </a:ext>
            </a:extLst>
          </p:cNvPr>
          <p:cNvSpPr>
            <a:spLocks noGrp="1"/>
          </p:cNvSpPr>
          <p:nvPr>
            <p:ph type="title" hasCustomPrompt="1"/>
          </p:nvPr>
        </p:nvSpPr>
        <p:spPr/>
        <p:txBody>
          <a:bodyPr/>
          <a:lstStyle>
            <a:lvl1pPr>
              <a:defRPr>
                <a:latin typeface="Montserrat Medium" panose="00000600000000000000" pitchFamily="2" charset="0"/>
              </a:defRPr>
            </a:lvl1pPr>
          </a:lstStyle>
          <a:p>
            <a:r>
              <a:rPr lang="en-US"/>
              <a:t>Click to add title</a:t>
            </a:r>
          </a:p>
        </p:txBody>
      </p:sp>
      <p:pic>
        <p:nvPicPr>
          <p:cNvPr id="6" name="Picture 5" descr="Logo, company name&#10;&#10;Description automatically generated">
            <a:extLst>
              <a:ext uri="{FF2B5EF4-FFF2-40B4-BE49-F238E27FC236}">
                <a16:creationId xmlns:a16="http://schemas.microsoft.com/office/drawing/2014/main" id="{15905C1C-8928-4845-89BA-93740F056FA3}"/>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a:off x="9314576" y="6235606"/>
            <a:ext cx="1787190" cy="462235"/>
          </a:xfrm>
          <a:prstGeom prst="rect">
            <a:avLst/>
          </a:prstGeom>
        </p:spPr>
      </p:pic>
    </p:spTree>
    <p:extLst>
      <p:ext uri="{BB962C8B-B14F-4D97-AF65-F5344CB8AC3E}">
        <p14:creationId xmlns:p14="http://schemas.microsoft.com/office/powerpoint/2010/main" val="30045319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3C492C-3B05-85AC-E163-3A5C864BCC70}"/>
              </a:ext>
            </a:extLst>
          </p:cNvPr>
          <p:cNvSpPr/>
          <p:nvPr userDrawn="1"/>
        </p:nvSpPr>
        <p:spPr>
          <a:xfrm>
            <a:off x="0" y="0"/>
            <a:ext cx="12192000" cy="1095153"/>
          </a:xfrm>
          <a:prstGeom prst="rect">
            <a:avLst/>
          </a:prstGeom>
          <a:solidFill>
            <a:srgbClr val="002D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C6582C6B-23FB-0FFD-925A-18A90D6C8B16}"/>
              </a:ext>
            </a:extLst>
          </p:cNvPr>
          <p:cNvSpPr>
            <a:spLocks noGrp="1"/>
          </p:cNvSpPr>
          <p:nvPr>
            <p:ph type="sldNum" sz="quarter" idx="12"/>
          </p:nvPr>
        </p:nvSpPr>
        <p:spPr>
          <a:xfrm>
            <a:off x="9344247" y="6356350"/>
            <a:ext cx="2743200" cy="365125"/>
          </a:xfrm>
        </p:spPr>
        <p:txBody>
          <a:bodyPr/>
          <a:lstStyle/>
          <a:p>
            <a:fld id="{6F976268-FB4F-4DEC-831D-E80A91201FD1}" type="slidenum">
              <a:rPr lang="en-US" smtClean="0"/>
              <a:t>‹#›</a:t>
            </a:fld>
            <a:endParaRPr lang="en-US"/>
          </a:p>
        </p:txBody>
      </p:sp>
      <p:sp>
        <p:nvSpPr>
          <p:cNvPr id="18" name="Title 2">
            <a:extLst>
              <a:ext uri="{FF2B5EF4-FFF2-40B4-BE49-F238E27FC236}">
                <a16:creationId xmlns:a16="http://schemas.microsoft.com/office/drawing/2014/main" id="{1DFB619E-007E-D131-C06C-1BA55F1943F6}"/>
              </a:ext>
            </a:extLst>
          </p:cNvPr>
          <p:cNvSpPr>
            <a:spLocks noGrp="1"/>
          </p:cNvSpPr>
          <p:nvPr>
            <p:ph type="title"/>
          </p:nvPr>
        </p:nvSpPr>
        <p:spPr>
          <a:xfrm>
            <a:off x="576349" y="221689"/>
            <a:ext cx="8767897" cy="767141"/>
          </a:xfrm>
        </p:spPr>
        <p:txBody>
          <a:bodyPr>
            <a:normAutofit/>
          </a:bodyPr>
          <a:lstStyle>
            <a:lvl1pPr>
              <a:defRPr sz="4000">
                <a:solidFill>
                  <a:schemeClr val="bg1"/>
                </a:solidFill>
              </a:defRPr>
            </a:lvl1pPr>
          </a:lstStyle>
          <a:p>
            <a:r>
              <a:rPr lang="en-US"/>
              <a:t>Click to edit Master title style</a:t>
            </a:r>
          </a:p>
        </p:txBody>
      </p:sp>
      <p:pic>
        <p:nvPicPr>
          <p:cNvPr id="2" name="Graphic 1">
            <a:extLst>
              <a:ext uri="{FF2B5EF4-FFF2-40B4-BE49-F238E27FC236}">
                <a16:creationId xmlns:a16="http://schemas.microsoft.com/office/drawing/2014/main" id="{9BDAAC34-994C-B81C-C3AC-D29139F969A1}"/>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16590" t="-1" r="74520" b="14540"/>
          <a:stretch/>
        </p:blipFill>
        <p:spPr>
          <a:xfrm rot="5400000" flipH="1" flipV="1">
            <a:off x="9658852" y="-1438001"/>
            <a:ext cx="1095154" cy="3971147"/>
          </a:xfrm>
          <a:custGeom>
            <a:avLst/>
            <a:gdLst>
              <a:gd name="connsiteX0" fmla="*/ 1126435 w 1126435"/>
              <a:gd name="connsiteY0" fmla="*/ 0 h 4377546"/>
              <a:gd name="connsiteX1" fmla="*/ 1126434 w 1126435"/>
              <a:gd name="connsiteY1" fmla="*/ 4377546 h 4377546"/>
              <a:gd name="connsiteX2" fmla="*/ 0 w 1126435"/>
              <a:gd name="connsiteY2" fmla="*/ 4377546 h 4377546"/>
              <a:gd name="connsiteX3" fmla="*/ 0 w 1126435"/>
              <a:gd name="connsiteY3" fmla="*/ 0 h 4377546"/>
            </a:gdLst>
            <a:ahLst/>
            <a:cxnLst>
              <a:cxn ang="0">
                <a:pos x="connsiteX0" y="connsiteY0"/>
              </a:cxn>
              <a:cxn ang="0">
                <a:pos x="connsiteX1" y="connsiteY1"/>
              </a:cxn>
              <a:cxn ang="0">
                <a:pos x="connsiteX2" y="connsiteY2"/>
              </a:cxn>
              <a:cxn ang="0">
                <a:pos x="connsiteX3" y="connsiteY3"/>
              </a:cxn>
            </a:cxnLst>
            <a:rect l="l" t="t" r="r" b="b"/>
            <a:pathLst>
              <a:path w="1126435" h="4377546">
                <a:moveTo>
                  <a:pt x="1126435" y="0"/>
                </a:moveTo>
                <a:lnTo>
                  <a:pt x="1126434" y="4377546"/>
                </a:lnTo>
                <a:lnTo>
                  <a:pt x="0" y="4377546"/>
                </a:lnTo>
                <a:lnTo>
                  <a:pt x="0" y="0"/>
                </a:lnTo>
                <a:close/>
              </a:path>
            </a:pathLst>
          </a:custGeom>
        </p:spPr>
      </p:pic>
      <p:pic>
        <p:nvPicPr>
          <p:cNvPr id="3" name="Graphic 2">
            <a:extLst>
              <a:ext uri="{FF2B5EF4-FFF2-40B4-BE49-F238E27FC236}">
                <a16:creationId xmlns:a16="http://schemas.microsoft.com/office/drawing/2014/main" id="{677F7688-E568-622E-F63D-A0263F78F2A5}"/>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0716" y="6280131"/>
            <a:ext cx="1291005" cy="353377"/>
          </a:xfrm>
          <a:prstGeom prst="rect">
            <a:avLst/>
          </a:prstGeom>
        </p:spPr>
      </p:pic>
    </p:spTree>
    <p:extLst>
      <p:ext uri="{BB962C8B-B14F-4D97-AF65-F5344CB8AC3E}">
        <p14:creationId xmlns:p14="http://schemas.microsoft.com/office/powerpoint/2010/main" val="4020997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 Blue/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3A5AD1E-4630-4480-A911-AE51C7FD4D0B}"/>
              </a:ext>
            </a:extLst>
          </p:cNvPr>
          <p:cNvSpPr/>
          <p:nvPr userDrawn="1"/>
        </p:nvSpPr>
        <p:spPr>
          <a:xfrm>
            <a:off x="0" y="0"/>
            <a:ext cx="12191999" cy="68702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rgbClr val="2976B5"/>
              </a:solidFill>
            </a:endParaRPr>
          </a:p>
        </p:txBody>
      </p:sp>
      <p:pic>
        <p:nvPicPr>
          <p:cNvPr id="2" name="Picture 1" descr="A group of people posing for a photo&#10;&#10;AI-generated content may be incorrect.">
            <a:extLst>
              <a:ext uri="{FF2B5EF4-FFF2-40B4-BE49-F238E27FC236}">
                <a16:creationId xmlns:a16="http://schemas.microsoft.com/office/drawing/2014/main" id="{27C02FA9-C3B6-E78D-F120-A2856F41F0A3}"/>
              </a:ext>
            </a:extLst>
          </p:cNvPr>
          <p:cNvPicPr>
            <a:picLocks noChangeAspect="1"/>
          </p:cNvPicPr>
          <p:nvPr userDrawn="1"/>
        </p:nvPicPr>
        <p:blipFill rotWithShape="1">
          <a:blip r:embed="rId2"/>
          <a:srcRect l="14556" r="18842"/>
          <a:stretch>
            <a:fillRect/>
          </a:stretch>
        </p:blipFill>
        <p:spPr>
          <a:xfrm>
            <a:off x="6333566" y="8299"/>
            <a:ext cx="6362890" cy="6362890"/>
          </a:xfrm>
          <a:prstGeom prst="ellipse">
            <a:avLst/>
          </a:prstGeom>
        </p:spPr>
      </p:pic>
      <p:pic>
        <p:nvPicPr>
          <p:cNvPr id="4" name="Picture 3" descr="A blue lines on a black background&#10;&#10;AI-generated content may be incorrect.">
            <a:extLst>
              <a:ext uri="{FF2B5EF4-FFF2-40B4-BE49-F238E27FC236}">
                <a16:creationId xmlns:a16="http://schemas.microsoft.com/office/drawing/2014/main" id="{57C093B8-5CD7-976A-ED5D-DC6E99C420D5}"/>
              </a:ext>
            </a:extLst>
          </p:cNvPr>
          <p:cNvPicPr>
            <a:picLocks noChangeAspect="1"/>
          </p:cNvPicPr>
          <p:nvPr userDrawn="1"/>
        </p:nvPicPr>
        <p:blipFill>
          <a:blip r:embed="rId3"/>
          <a:stretch>
            <a:fillRect/>
          </a:stretch>
        </p:blipFill>
        <p:spPr>
          <a:xfrm rot="16200000" flipH="1">
            <a:off x="2293368" y="-2139140"/>
            <a:ext cx="3777720" cy="7215068"/>
          </a:xfrm>
          <a:prstGeom prst="rect">
            <a:avLst/>
          </a:prstGeom>
        </p:spPr>
      </p:pic>
      <p:sp>
        <p:nvSpPr>
          <p:cNvPr id="12" name="Subtitle 2">
            <a:extLst>
              <a:ext uri="{FF2B5EF4-FFF2-40B4-BE49-F238E27FC236}">
                <a16:creationId xmlns:a16="http://schemas.microsoft.com/office/drawing/2014/main" id="{9D55DE65-B319-4CE3-A408-661979DF9B5B}"/>
              </a:ext>
            </a:extLst>
          </p:cNvPr>
          <p:cNvSpPr>
            <a:spLocks noGrp="1"/>
          </p:cNvSpPr>
          <p:nvPr>
            <p:ph type="subTitle" idx="1"/>
          </p:nvPr>
        </p:nvSpPr>
        <p:spPr>
          <a:xfrm>
            <a:off x="432954" y="5597182"/>
            <a:ext cx="5994400" cy="1078453"/>
          </a:xfrm>
          <a:prstGeom prst="rect">
            <a:avLst/>
          </a:prstGeom>
        </p:spPr>
        <p:txBody>
          <a:bodyPr/>
          <a:lstStyle>
            <a:lvl1pPr marL="0" indent="0" algn="l">
              <a:buNone/>
              <a:defRPr sz="2400" b="0" i="0">
                <a:solidFill>
                  <a:schemeClr val="bg1"/>
                </a:solidFill>
                <a:latin typeface="Aptos Light"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itle 1">
            <a:extLst>
              <a:ext uri="{FF2B5EF4-FFF2-40B4-BE49-F238E27FC236}">
                <a16:creationId xmlns:a16="http://schemas.microsoft.com/office/drawing/2014/main" id="{EFD99FF5-84CA-43F5-B814-790CCC5FC0D1}"/>
              </a:ext>
            </a:extLst>
          </p:cNvPr>
          <p:cNvSpPr>
            <a:spLocks noGrp="1"/>
          </p:cNvSpPr>
          <p:nvPr>
            <p:ph type="title"/>
          </p:nvPr>
        </p:nvSpPr>
        <p:spPr>
          <a:xfrm>
            <a:off x="432955" y="3052809"/>
            <a:ext cx="5425480" cy="2424123"/>
          </a:xfrm>
        </p:spPr>
        <p:txBody>
          <a:bodyPr anchor="b">
            <a:noAutofit/>
          </a:bodyPr>
          <a:lstStyle>
            <a:lvl1pPr>
              <a:defRPr sz="6000" b="0" i="0" baseline="0">
                <a:solidFill>
                  <a:schemeClr val="bg1"/>
                </a:solidFill>
                <a:latin typeface="Aptos Light" panose="020B0004020202020204" pitchFamily="34" charset="0"/>
              </a:defRPr>
            </a:lvl1pPr>
          </a:lstStyle>
          <a:p>
            <a:r>
              <a:rPr lang="en-US" dirty="0"/>
              <a:t>Click to edit Master title style</a:t>
            </a:r>
          </a:p>
        </p:txBody>
      </p:sp>
      <p:grpSp>
        <p:nvGrpSpPr>
          <p:cNvPr id="14" name="Graphic 36">
            <a:extLst>
              <a:ext uri="{FF2B5EF4-FFF2-40B4-BE49-F238E27FC236}">
                <a16:creationId xmlns:a16="http://schemas.microsoft.com/office/drawing/2014/main" id="{F5D8F5D4-CE63-4F6B-8802-F8E6989D82EE}"/>
              </a:ext>
            </a:extLst>
          </p:cNvPr>
          <p:cNvGrpSpPr/>
          <p:nvPr userDrawn="1"/>
        </p:nvGrpSpPr>
        <p:grpSpPr>
          <a:xfrm>
            <a:off x="353290" y="6446070"/>
            <a:ext cx="712704" cy="183330"/>
            <a:chOff x="5539739" y="3286125"/>
            <a:chExt cx="1111567" cy="285930"/>
          </a:xfrm>
        </p:grpSpPr>
        <p:sp>
          <p:nvSpPr>
            <p:cNvPr id="15" name="Freeform: Shape 14">
              <a:extLst>
                <a:ext uri="{FF2B5EF4-FFF2-40B4-BE49-F238E27FC236}">
                  <a16:creationId xmlns:a16="http://schemas.microsoft.com/office/drawing/2014/main" id="{0AFA5442-1E94-43ED-AB6C-3A1B317F917D}"/>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7FB31DE-6AAD-4E7D-A868-87A0CDF89AB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F4723A2-BE5D-4E83-8685-17504823ADA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A1416AE-D991-4DCF-9453-2C4250F36639}"/>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6687322-8438-430A-BB1C-4A0E79C7A6B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144511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Slide - Solid Light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8677CF-8609-42D7-BD6B-D0C6E735BBE3}"/>
              </a:ext>
            </a:extLst>
          </p:cNvPr>
          <p:cNvSpPr/>
          <p:nvPr/>
        </p:nvSpPr>
        <p:spPr>
          <a:xfrm>
            <a:off x="0" y="-12224"/>
            <a:ext cx="12192000" cy="6870224"/>
          </a:xfrm>
          <a:prstGeom prst="rect">
            <a:avLst/>
          </a:prstGeom>
          <a:solidFill>
            <a:srgbClr val="2976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rgbClr val="2976B5"/>
              </a:solidFill>
            </a:endParaRPr>
          </a:p>
        </p:txBody>
      </p:sp>
      <p:pic>
        <p:nvPicPr>
          <p:cNvPr id="5" name="Picture 4" descr="A picture containing lamp, line, colorfulness, screenshot&#10;&#10;Description automatically generated">
            <a:extLst>
              <a:ext uri="{FF2B5EF4-FFF2-40B4-BE49-F238E27FC236}">
                <a16:creationId xmlns:a16="http://schemas.microsoft.com/office/drawing/2014/main" id="{C70E07D4-EEDB-4152-BA90-559E2041E3B4}"/>
              </a:ext>
            </a:extLst>
          </p:cNvPr>
          <p:cNvPicPr>
            <a:picLocks noChangeAspect="1"/>
          </p:cNvPicPr>
          <p:nvPr/>
        </p:nvPicPr>
        <p:blipFill rotWithShape="1">
          <a:blip r:embed="rId2"/>
          <a:srcRect t="33986" r="34070" b="19055"/>
          <a:stretch/>
        </p:blipFill>
        <p:spPr>
          <a:xfrm>
            <a:off x="8026915" y="-12224"/>
            <a:ext cx="4175563" cy="6870224"/>
          </a:xfrm>
          <a:prstGeom prst="rect">
            <a:avLst/>
          </a:prstGeom>
        </p:spPr>
      </p:pic>
      <p:sp>
        <p:nvSpPr>
          <p:cNvPr id="7" name="Title 1">
            <a:extLst>
              <a:ext uri="{FF2B5EF4-FFF2-40B4-BE49-F238E27FC236}">
                <a16:creationId xmlns:a16="http://schemas.microsoft.com/office/drawing/2014/main" id="{4CC2CE74-9F65-4EE1-80B9-7008FF8EE0DC}"/>
              </a:ext>
            </a:extLst>
          </p:cNvPr>
          <p:cNvSpPr>
            <a:spLocks noGrp="1"/>
          </p:cNvSpPr>
          <p:nvPr>
            <p:ph type="title"/>
          </p:nvPr>
        </p:nvSpPr>
        <p:spPr>
          <a:xfrm>
            <a:off x="838200" y="2706330"/>
            <a:ext cx="7780020" cy="1445339"/>
          </a:xfrm>
        </p:spPr>
        <p:txBody>
          <a:bodyPr>
            <a:noAutofit/>
          </a:bodyPr>
          <a:lstStyle>
            <a:lvl1pPr>
              <a:defRPr sz="8800" b="1">
                <a:solidFill>
                  <a:schemeClr val="bg1"/>
                </a:solidFill>
                <a:latin typeface="Montserrat" pitchFamily="2" charset="77"/>
              </a:defRPr>
            </a:lvl1pPr>
          </a:lstStyle>
          <a:p>
            <a:r>
              <a:rPr lang="en-US"/>
              <a:t>Click to edit Master title style</a:t>
            </a:r>
          </a:p>
        </p:txBody>
      </p:sp>
      <p:sp>
        <p:nvSpPr>
          <p:cNvPr id="8" name="Subtitle 2">
            <a:extLst>
              <a:ext uri="{FF2B5EF4-FFF2-40B4-BE49-F238E27FC236}">
                <a16:creationId xmlns:a16="http://schemas.microsoft.com/office/drawing/2014/main" id="{76CB98E2-3330-4B11-8EED-53F831C898D7}"/>
              </a:ext>
            </a:extLst>
          </p:cNvPr>
          <p:cNvSpPr>
            <a:spLocks noGrp="1"/>
          </p:cNvSpPr>
          <p:nvPr>
            <p:ph type="subTitle" idx="1"/>
          </p:nvPr>
        </p:nvSpPr>
        <p:spPr>
          <a:xfrm>
            <a:off x="838200" y="4295989"/>
            <a:ext cx="7780020" cy="376301"/>
          </a:xfrm>
          <a:prstGeom prst="rect">
            <a:avLst/>
          </a:prstGeom>
        </p:spPr>
        <p:txBody>
          <a:bodyPr/>
          <a:lstStyle>
            <a:lvl1pPr marL="0" indent="0" algn="l">
              <a:buNone/>
              <a:defRPr sz="2000" b="0">
                <a:solidFill>
                  <a:schemeClr val="bg1"/>
                </a:solidFill>
                <a:latin typeface="Montserrat"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grpSp>
        <p:nvGrpSpPr>
          <p:cNvPr id="23" name="Graphic 36">
            <a:extLst>
              <a:ext uri="{FF2B5EF4-FFF2-40B4-BE49-F238E27FC236}">
                <a16:creationId xmlns:a16="http://schemas.microsoft.com/office/drawing/2014/main" id="{2C4AED40-3B2B-4341-93FA-A0F67EEC1644}"/>
              </a:ext>
            </a:extLst>
          </p:cNvPr>
          <p:cNvGrpSpPr/>
          <p:nvPr/>
        </p:nvGrpSpPr>
        <p:grpSpPr>
          <a:xfrm>
            <a:off x="223087" y="6340285"/>
            <a:ext cx="1222724" cy="314523"/>
            <a:chOff x="5539739" y="3286125"/>
            <a:chExt cx="1111567" cy="285930"/>
          </a:xfrm>
        </p:grpSpPr>
        <p:sp>
          <p:nvSpPr>
            <p:cNvPr id="24" name="Freeform: Shape 23">
              <a:extLst>
                <a:ext uri="{FF2B5EF4-FFF2-40B4-BE49-F238E27FC236}">
                  <a16:creationId xmlns:a16="http://schemas.microsoft.com/office/drawing/2014/main" id="{87C9A060-0986-4B06-AF4E-4F4C0FCF8FC8}"/>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6595FA7B-D02C-41A2-AE99-5BD701CC1879}"/>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E90A4B02-4151-48D1-8BE2-ED94A8209810}"/>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C2E7A859-BB42-49B0-BFD3-9B2D8C447246}"/>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46666B56-D0DD-4BED-B60B-3B41C2D22E67}"/>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3163794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74A82-CB0C-3C4A-9388-B246964BC222}"/>
              </a:ext>
            </a:extLst>
          </p:cNvPr>
          <p:cNvSpPr>
            <a:spLocks noGrp="1"/>
          </p:cNvSpPr>
          <p:nvPr>
            <p:ph type="title"/>
          </p:nvPr>
        </p:nvSpPr>
        <p:spPr>
          <a:xfrm>
            <a:off x="838200" y="365125"/>
            <a:ext cx="10173346" cy="1325563"/>
          </a:xfrm>
        </p:spPr>
        <p:txBody>
          <a:bodyPr/>
          <a:lstStyle>
            <a:lvl1pPr>
              <a:defRPr>
                <a:solidFill>
                  <a:schemeClr val="tx1"/>
                </a:solidFill>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92F1F793-88E8-ED4D-A757-E76A691A4829}"/>
              </a:ext>
            </a:extLst>
          </p:cNvPr>
          <p:cNvSpPr>
            <a:spLocks noGrp="1"/>
          </p:cNvSpPr>
          <p:nvPr>
            <p:ph sz="half" idx="1"/>
          </p:nvPr>
        </p:nvSpPr>
        <p:spPr>
          <a:xfrm>
            <a:off x="838200" y="1825626"/>
            <a:ext cx="4994329" cy="4153724"/>
          </a:xfrm>
          <a:prstGeom prst="rect">
            <a:avLst/>
          </a:prstGeom>
        </p:spPr>
        <p:txBody>
          <a:bodyPr/>
          <a:lstStyle>
            <a:lvl1pPr>
              <a:defRPr>
                <a:solidFill>
                  <a:schemeClr val="tx1"/>
                </a:solidFill>
                <a:latin typeface="Montserrat" pitchFamily="2" charset="77"/>
              </a:defRPr>
            </a:lvl1pPr>
            <a:lvl2pPr>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752E81B-D278-E347-9A60-EEC222944A92}"/>
              </a:ext>
            </a:extLst>
          </p:cNvPr>
          <p:cNvSpPr>
            <a:spLocks noGrp="1"/>
          </p:cNvSpPr>
          <p:nvPr>
            <p:ph sz="half" idx="2"/>
          </p:nvPr>
        </p:nvSpPr>
        <p:spPr>
          <a:xfrm>
            <a:off x="6017217" y="1825625"/>
            <a:ext cx="4994329" cy="4153725"/>
          </a:xfrm>
          <a:prstGeom prst="rect">
            <a:avLst/>
          </a:prstGeom>
        </p:spPr>
        <p:txBody>
          <a:bodyPr/>
          <a:lstStyle>
            <a:lvl1pPr>
              <a:defRPr>
                <a:solidFill>
                  <a:schemeClr val="tx1"/>
                </a:solidFill>
                <a:latin typeface="Montserrat" pitchFamily="2" charset="77"/>
              </a:defRPr>
            </a:lvl1pPr>
            <a:lvl2pPr>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1" name="Graphic 36">
            <a:extLst>
              <a:ext uri="{FF2B5EF4-FFF2-40B4-BE49-F238E27FC236}">
                <a16:creationId xmlns:a16="http://schemas.microsoft.com/office/drawing/2014/main" id="{4C590484-0935-4794-B4F2-6CEEBEAB905D}"/>
              </a:ext>
            </a:extLst>
          </p:cNvPr>
          <p:cNvGrpSpPr/>
          <p:nvPr userDrawn="1"/>
        </p:nvGrpSpPr>
        <p:grpSpPr>
          <a:xfrm>
            <a:off x="10771883" y="6340285"/>
            <a:ext cx="1222724" cy="314523"/>
            <a:chOff x="5539739" y="3286125"/>
            <a:chExt cx="1111567" cy="285930"/>
          </a:xfrm>
        </p:grpSpPr>
        <p:sp>
          <p:nvSpPr>
            <p:cNvPr id="12" name="Freeform: Shape 11">
              <a:extLst>
                <a:ext uri="{FF2B5EF4-FFF2-40B4-BE49-F238E27FC236}">
                  <a16:creationId xmlns:a16="http://schemas.microsoft.com/office/drawing/2014/main" id="{FFAAEDF9-E2B9-4A8B-8184-D30F1F63B0D9}"/>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9FB1E9FC-A95D-46AB-93DA-681ABD52C7E1}"/>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5DD9FE7-8AFC-4AC2-97A3-22B6454247A6}"/>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9E46D81-0A66-4BC2-A27B-BACADD579681}"/>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2BAB7C6-D238-45F6-B2B9-41DDFC586737}"/>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pic>
        <p:nvPicPr>
          <p:cNvPr id="17" name="Picture 16" descr="A picture containing colorfulness, line, screenshot, lamp&#10;&#10;Description automatically generated">
            <a:extLst>
              <a:ext uri="{FF2B5EF4-FFF2-40B4-BE49-F238E27FC236}">
                <a16:creationId xmlns:a16="http://schemas.microsoft.com/office/drawing/2014/main" id="{22BED2EF-AEA8-4F0F-AE13-6C261D74992D}"/>
              </a:ext>
            </a:extLst>
          </p:cNvPr>
          <p:cNvPicPr>
            <a:picLocks noChangeAspect="1"/>
          </p:cNvPicPr>
          <p:nvPr userDrawn="1"/>
        </p:nvPicPr>
        <p:blipFill rotWithShape="1">
          <a:blip r:embed="rId2"/>
          <a:srcRect l="11399" t="21234" r="19688"/>
          <a:stretch/>
        </p:blipFill>
        <p:spPr>
          <a:xfrm rot="16200000">
            <a:off x="-2281427" y="2281427"/>
            <a:ext cx="6858001" cy="2295147"/>
          </a:xfrm>
          <a:prstGeom prst="rect">
            <a:avLst/>
          </a:prstGeom>
        </p:spPr>
      </p:pic>
    </p:spTree>
    <p:extLst>
      <p:ext uri="{BB962C8B-B14F-4D97-AF65-F5344CB8AC3E}">
        <p14:creationId xmlns:p14="http://schemas.microsoft.com/office/powerpoint/2010/main" val="10907305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Slide - Green/Image">
    <p:bg>
      <p:bgPr>
        <a:solidFill>
          <a:schemeClr val="bg1"/>
        </a:solidFill>
        <a:effectLst/>
      </p:bgPr>
    </p:bg>
    <p:spTree>
      <p:nvGrpSpPr>
        <p:cNvPr id="1" name=""/>
        <p:cNvGrpSpPr/>
        <p:nvPr/>
      </p:nvGrpSpPr>
      <p:grpSpPr>
        <a:xfrm>
          <a:off x="0" y="0"/>
          <a:ext cx="0" cy="0"/>
          <a:chOff x="0" y="0"/>
          <a:chExt cx="0" cy="0"/>
        </a:xfrm>
      </p:grpSpPr>
      <p:pic>
        <p:nvPicPr>
          <p:cNvPr id="4" name="Picture 3" descr="A person wearing goggles and holding a piece of wood&#10;&#10;Description automatically generated with medium confidence">
            <a:extLst>
              <a:ext uri="{FF2B5EF4-FFF2-40B4-BE49-F238E27FC236}">
                <a16:creationId xmlns:a16="http://schemas.microsoft.com/office/drawing/2014/main" id="{5086E39E-EE24-40C0-B7C8-2658E6263692}"/>
              </a:ext>
            </a:extLst>
          </p:cNvPr>
          <p:cNvPicPr>
            <a:picLocks noChangeAspect="1"/>
          </p:cNvPicPr>
          <p:nvPr/>
        </p:nvPicPr>
        <p:blipFill rotWithShape="1">
          <a:blip r:embed="rId2"/>
          <a:srcRect l="46818" r="17281"/>
          <a:stretch/>
        </p:blipFill>
        <p:spPr>
          <a:xfrm>
            <a:off x="8442327" y="-6"/>
            <a:ext cx="3764438" cy="6870224"/>
          </a:xfrm>
          <a:prstGeom prst="rect">
            <a:avLst/>
          </a:prstGeom>
        </p:spPr>
      </p:pic>
      <p:sp>
        <p:nvSpPr>
          <p:cNvPr id="21" name="Rectangle 20">
            <a:extLst>
              <a:ext uri="{FF2B5EF4-FFF2-40B4-BE49-F238E27FC236}">
                <a16:creationId xmlns:a16="http://schemas.microsoft.com/office/drawing/2014/main" id="{739BC77E-74CE-4EB3-86E5-6FC88C0AB70B}"/>
              </a:ext>
            </a:extLst>
          </p:cNvPr>
          <p:cNvSpPr/>
          <p:nvPr/>
        </p:nvSpPr>
        <p:spPr>
          <a:xfrm>
            <a:off x="0" y="0"/>
            <a:ext cx="8658225" cy="68702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rgbClr val="2976B5"/>
              </a:solidFill>
            </a:endParaRPr>
          </a:p>
        </p:txBody>
      </p:sp>
      <p:sp>
        <p:nvSpPr>
          <p:cNvPr id="12" name="Subtitle 2">
            <a:extLst>
              <a:ext uri="{FF2B5EF4-FFF2-40B4-BE49-F238E27FC236}">
                <a16:creationId xmlns:a16="http://schemas.microsoft.com/office/drawing/2014/main" id="{9D55DE65-B319-4CE3-A408-661979DF9B5B}"/>
              </a:ext>
            </a:extLst>
          </p:cNvPr>
          <p:cNvSpPr>
            <a:spLocks noGrp="1"/>
          </p:cNvSpPr>
          <p:nvPr>
            <p:ph type="subTitle" idx="1"/>
          </p:nvPr>
        </p:nvSpPr>
        <p:spPr>
          <a:xfrm>
            <a:off x="1524000" y="4761311"/>
            <a:ext cx="5994400" cy="1078453"/>
          </a:xfrm>
          <a:prstGeom prst="rect">
            <a:avLst/>
          </a:prstGeom>
        </p:spPr>
        <p:txBody>
          <a:bodyPr/>
          <a:lstStyle>
            <a:lvl1pPr marL="0" indent="0" algn="l">
              <a:buNone/>
              <a:defRPr sz="1800" b="0">
                <a:solidFill>
                  <a:schemeClr val="bg1"/>
                </a:solidFill>
                <a:latin typeface="Montserrat Medium" panose="000006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itle 1">
            <a:extLst>
              <a:ext uri="{FF2B5EF4-FFF2-40B4-BE49-F238E27FC236}">
                <a16:creationId xmlns:a16="http://schemas.microsoft.com/office/drawing/2014/main" id="{EFD99FF5-84CA-43F5-B814-790CCC5FC0D1}"/>
              </a:ext>
            </a:extLst>
          </p:cNvPr>
          <p:cNvSpPr>
            <a:spLocks noGrp="1"/>
          </p:cNvSpPr>
          <p:nvPr>
            <p:ph type="title"/>
          </p:nvPr>
        </p:nvSpPr>
        <p:spPr>
          <a:xfrm>
            <a:off x="1524001" y="2216938"/>
            <a:ext cx="5994400" cy="2424123"/>
          </a:xfrm>
        </p:spPr>
        <p:txBody>
          <a:bodyPr anchor="b">
            <a:normAutofit/>
          </a:bodyPr>
          <a:lstStyle>
            <a:lvl1pPr>
              <a:defRPr sz="5200" baseline="0">
                <a:solidFill>
                  <a:schemeClr val="bg1"/>
                </a:solidFill>
                <a:latin typeface="Montserrat SemiBold" panose="00000700000000000000" pitchFamily="2" charset="0"/>
              </a:defRPr>
            </a:lvl1pPr>
          </a:lstStyle>
          <a:p>
            <a:r>
              <a:rPr lang="en-US"/>
              <a:t>Click to edit Master title style</a:t>
            </a:r>
          </a:p>
        </p:txBody>
      </p:sp>
      <p:grpSp>
        <p:nvGrpSpPr>
          <p:cNvPr id="14" name="Graphic 36">
            <a:extLst>
              <a:ext uri="{FF2B5EF4-FFF2-40B4-BE49-F238E27FC236}">
                <a16:creationId xmlns:a16="http://schemas.microsoft.com/office/drawing/2014/main" id="{F5D8F5D4-CE63-4F6B-8802-F8E6989D82EE}"/>
              </a:ext>
            </a:extLst>
          </p:cNvPr>
          <p:cNvGrpSpPr/>
          <p:nvPr/>
        </p:nvGrpSpPr>
        <p:grpSpPr>
          <a:xfrm>
            <a:off x="123825" y="6429177"/>
            <a:ext cx="1222724" cy="314523"/>
            <a:chOff x="5539739" y="3286125"/>
            <a:chExt cx="1111567" cy="285930"/>
          </a:xfrm>
        </p:grpSpPr>
        <p:sp>
          <p:nvSpPr>
            <p:cNvPr id="15" name="Freeform: Shape 14">
              <a:extLst>
                <a:ext uri="{FF2B5EF4-FFF2-40B4-BE49-F238E27FC236}">
                  <a16:creationId xmlns:a16="http://schemas.microsoft.com/office/drawing/2014/main" id="{0AFA5442-1E94-43ED-AB6C-3A1B317F917D}"/>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37FB31DE-6AAD-4E7D-A868-87A0CDF89AB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9F4723A2-BE5D-4E83-8685-17504823ADA5}"/>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A1416AE-D991-4DCF-9453-2C4250F36639}"/>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6687322-8438-430A-BB1C-4A0E79C7A6B5}"/>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pic>
        <p:nvPicPr>
          <p:cNvPr id="20" name="Picture 19" descr="A picture containing line, screenshot&#10;&#10;Description automatically generated">
            <a:extLst>
              <a:ext uri="{FF2B5EF4-FFF2-40B4-BE49-F238E27FC236}">
                <a16:creationId xmlns:a16="http://schemas.microsoft.com/office/drawing/2014/main" id="{1B1DDA84-EA77-489F-B4F9-8B77BE6B3202}"/>
              </a:ext>
            </a:extLst>
          </p:cNvPr>
          <p:cNvPicPr>
            <a:picLocks noChangeAspect="1"/>
          </p:cNvPicPr>
          <p:nvPr/>
        </p:nvPicPr>
        <p:blipFill rotWithShape="1">
          <a:blip r:embed="rId3"/>
          <a:srcRect l="12890" t="17087" r="18197"/>
          <a:stretch/>
        </p:blipFill>
        <p:spPr>
          <a:xfrm rot="5400000" flipH="1">
            <a:off x="7554994" y="2220994"/>
            <a:ext cx="6858005" cy="2416006"/>
          </a:xfrm>
          <a:prstGeom prst="rect">
            <a:avLst/>
          </a:prstGeom>
        </p:spPr>
      </p:pic>
    </p:spTree>
    <p:extLst>
      <p:ext uri="{BB962C8B-B14F-4D97-AF65-F5344CB8AC3E}">
        <p14:creationId xmlns:p14="http://schemas.microsoft.com/office/powerpoint/2010/main" val="9143433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grpSp>
        <p:nvGrpSpPr>
          <p:cNvPr id="10" name="Graphic 36">
            <a:extLst>
              <a:ext uri="{FF2B5EF4-FFF2-40B4-BE49-F238E27FC236}">
                <a16:creationId xmlns:a16="http://schemas.microsoft.com/office/drawing/2014/main" id="{9C07A2EB-5B6D-415F-B479-CCF8AFB5B1A3}"/>
              </a:ext>
            </a:extLst>
          </p:cNvPr>
          <p:cNvGrpSpPr/>
          <p:nvPr userDrawn="1"/>
        </p:nvGrpSpPr>
        <p:grpSpPr>
          <a:xfrm>
            <a:off x="10771883" y="6340285"/>
            <a:ext cx="1222724" cy="314523"/>
            <a:chOff x="5539739" y="3286125"/>
            <a:chExt cx="1111567" cy="285930"/>
          </a:xfrm>
        </p:grpSpPr>
        <p:sp>
          <p:nvSpPr>
            <p:cNvPr id="11" name="Freeform: Shape 10">
              <a:extLst>
                <a:ext uri="{FF2B5EF4-FFF2-40B4-BE49-F238E27FC236}">
                  <a16:creationId xmlns:a16="http://schemas.microsoft.com/office/drawing/2014/main" id="{7CABCC09-4556-4649-9575-ED7D921085AA}"/>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B57DDCA1-27DE-483B-BE87-BFFE1307F78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E73CDE89-EA67-4A10-9BBA-B793FD188FC6}"/>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BB476E6A-2866-4EFF-8232-D657058102BF}"/>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296B59D2-5819-4AA7-9C48-FF238BF9E963}"/>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843809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Logo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3B142-2D83-3649-978A-2A81AA6F6B38}"/>
              </a:ext>
            </a:extLst>
          </p:cNvPr>
          <p:cNvSpPr>
            <a:spLocks noGrp="1"/>
          </p:cNvSpPr>
          <p:nvPr>
            <p:ph type="title"/>
          </p:nvPr>
        </p:nvSpPr>
        <p:spPr/>
        <p:txBody>
          <a:bodyPr/>
          <a:lstStyle>
            <a:lvl1pPr>
              <a:defRPr>
                <a:solidFill>
                  <a:schemeClr val="tx1"/>
                </a:solidFill>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A245CE62-F118-AF42-BA8B-6BFEC3A20A50}"/>
              </a:ext>
            </a:extLst>
          </p:cNvPr>
          <p:cNvSpPr>
            <a:spLocks noGrp="1"/>
          </p:cNvSpPr>
          <p:nvPr>
            <p:ph idx="1"/>
          </p:nvPr>
        </p:nvSpPr>
        <p:spPr>
          <a:xfrm>
            <a:off x="838200" y="1825625"/>
            <a:ext cx="10515600" cy="3955243"/>
          </a:xfrm>
          <a:prstGeom prst="rect">
            <a:avLst/>
          </a:prstGeom>
        </p:spPr>
        <p:txBody>
          <a:bodyPr/>
          <a:lstStyle>
            <a:lvl1pPr>
              <a:defRPr>
                <a:solidFill>
                  <a:schemeClr val="tx1"/>
                </a:solidFill>
                <a:latin typeface="Montserrat" pitchFamily="2" charset="77"/>
              </a:defRPr>
            </a:lvl1pPr>
            <a:lvl2pPr>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3" name="Graphic 36">
            <a:extLst>
              <a:ext uri="{FF2B5EF4-FFF2-40B4-BE49-F238E27FC236}">
                <a16:creationId xmlns:a16="http://schemas.microsoft.com/office/drawing/2014/main" id="{D9A99F98-3012-45B6-A1C4-14FAF58D8B20}"/>
              </a:ext>
            </a:extLst>
          </p:cNvPr>
          <p:cNvGrpSpPr/>
          <p:nvPr userDrawn="1"/>
        </p:nvGrpSpPr>
        <p:grpSpPr>
          <a:xfrm>
            <a:off x="223087" y="6340285"/>
            <a:ext cx="1222724" cy="314523"/>
            <a:chOff x="5539739" y="3286125"/>
            <a:chExt cx="1111567" cy="285930"/>
          </a:xfrm>
        </p:grpSpPr>
        <p:sp>
          <p:nvSpPr>
            <p:cNvPr id="24" name="Freeform: Shape 23">
              <a:extLst>
                <a:ext uri="{FF2B5EF4-FFF2-40B4-BE49-F238E27FC236}">
                  <a16:creationId xmlns:a16="http://schemas.microsoft.com/office/drawing/2014/main" id="{A93B5DA2-2BBF-4C01-9F43-BD7672DD12F1}"/>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C420B98E-C40A-42A6-86D3-A7ADCD98B336}"/>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ABA9F71F-3645-4FCA-BC0C-B2DC01ADE29E}"/>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773B255D-5F6A-4147-AF24-FAF901499C5C}"/>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595C733-520B-4EAD-8764-BC276129E1F6}"/>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46545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Solid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8677CF-8609-42D7-BD6B-D0C6E735BBE3}"/>
              </a:ext>
            </a:extLst>
          </p:cNvPr>
          <p:cNvSpPr/>
          <p:nvPr userDrawn="1"/>
        </p:nvSpPr>
        <p:spPr>
          <a:xfrm>
            <a:off x="0" y="-12224"/>
            <a:ext cx="12192000" cy="68702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rgbClr val="2976B5"/>
              </a:solidFill>
            </a:endParaRPr>
          </a:p>
        </p:txBody>
      </p:sp>
      <p:sp>
        <p:nvSpPr>
          <p:cNvPr id="2" name="Title 1">
            <a:extLst>
              <a:ext uri="{FF2B5EF4-FFF2-40B4-BE49-F238E27FC236}">
                <a16:creationId xmlns:a16="http://schemas.microsoft.com/office/drawing/2014/main" id="{AD73F7B1-500F-D794-E889-30E1756A4EA2}"/>
              </a:ext>
            </a:extLst>
          </p:cNvPr>
          <p:cNvSpPr>
            <a:spLocks noGrp="1"/>
          </p:cNvSpPr>
          <p:nvPr>
            <p:ph type="title"/>
          </p:nvPr>
        </p:nvSpPr>
        <p:spPr>
          <a:xfrm>
            <a:off x="432955" y="2102638"/>
            <a:ext cx="6799118" cy="2424123"/>
          </a:xfrm>
        </p:spPr>
        <p:txBody>
          <a:bodyPr anchor="b">
            <a:noAutofit/>
          </a:bodyPr>
          <a:lstStyle>
            <a:lvl1pPr>
              <a:defRPr sz="7200" b="0" i="0" baseline="0">
                <a:solidFill>
                  <a:schemeClr val="bg1"/>
                </a:solidFill>
                <a:latin typeface="Aptos Light" panose="020B0004020202020204" pitchFamily="34" charset="0"/>
              </a:defRPr>
            </a:lvl1pPr>
          </a:lstStyle>
          <a:p>
            <a:r>
              <a:rPr lang="en-US" dirty="0"/>
              <a:t>Click to edit Master title style</a:t>
            </a:r>
          </a:p>
        </p:txBody>
      </p:sp>
      <p:grpSp>
        <p:nvGrpSpPr>
          <p:cNvPr id="3" name="Graphic 36">
            <a:extLst>
              <a:ext uri="{FF2B5EF4-FFF2-40B4-BE49-F238E27FC236}">
                <a16:creationId xmlns:a16="http://schemas.microsoft.com/office/drawing/2014/main" id="{2AE78F41-5926-56F5-377E-9C000FABC291}"/>
              </a:ext>
            </a:extLst>
          </p:cNvPr>
          <p:cNvGrpSpPr/>
          <p:nvPr userDrawn="1"/>
        </p:nvGrpSpPr>
        <p:grpSpPr>
          <a:xfrm>
            <a:off x="353290" y="6446070"/>
            <a:ext cx="712704" cy="183330"/>
            <a:chOff x="5539739" y="3286125"/>
            <a:chExt cx="1111567" cy="285930"/>
          </a:xfrm>
        </p:grpSpPr>
        <p:sp>
          <p:nvSpPr>
            <p:cNvPr id="4" name="Freeform: Shape 14">
              <a:extLst>
                <a:ext uri="{FF2B5EF4-FFF2-40B4-BE49-F238E27FC236}">
                  <a16:creationId xmlns:a16="http://schemas.microsoft.com/office/drawing/2014/main" id="{AFFCCED1-6B73-3337-DA11-550CD401D04E}"/>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chemeClr val="bg1"/>
            </a:solidFill>
            <a:ln w="9525" cap="flat">
              <a:noFill/>
              <a:prstDash val="solid"/>
              <a:miter/>
            </a:ln>
          </p:spPr>
          <p:txBody>
            <a:bodyPr rtlCol="0" anchor="ctr"/>
            <a:lstStyle/>
            <a:p>
              <a:endParaRPr lang="en-US"/>
            </a:p>
          </p:txBody>
        </p:sp>
        <p:sp>
          <p:nvSpPr>
            <p:cNvPr id="5" name="Freeform: Shape 15">
              <a:extLst>
                <a:ext uri="{FF2B5EF4-FFF2-40B4-BE49-F238E27FC236}">
                  <a16:creationId xmlns:a16="http://schemas.microsoft.com/office/drawing/2014/main" id="{97498AB5-3977-31DA-7F24-F56CEA209001}"/>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chemeClr val="bg1"/>
            </a:solidFill>
            <a:ln w="9525" cap="flat">
              <a:noFill/>
              <a:prstDash val="solid"/>
              <a:miter/>
            </a:ln>
          </p:spPr>
          <p:txBody>
            <a:bodyPr rtlCol="0" anchor="ctr"/>
            <a:lstStyle/>
            <a:p>
              <a:endParaRPr lang="en-US"/>
            </a:p>
          </p:txBody>
        </p:sp>
        <p:sp>
          <p:nvSpPr>
            <p:cNvPr id="9" name="Freeform: Shape 16">
              <a:extLst>
                <a:ext uri="{FF2B5EF4-FFF2-40B4-BE49-F238E27FC236}">
                  <a16:creationId xmlns:a16="http://schemas.microsoft.com/office/drawing/2014/main" id="{0E080979-B302-6171-DD60-AAAAEBE9A169}"/>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chemeClr val="bg1"/>
            </a:solidFill>
            <a:ln w="9525" cap="flat">
              <a:noFill/>
              <a:prstDash val="solid"/>
              <a:miter/>
            </a:ln>
          </p:spPr>
          <p:txBody>
            <a:bodyPr rtlCol="0" anchor="ctr"/>
            <a:lstStyle/>
            <a:p>
              <a:endParaRPr lang="en-US"/>
            </a:p>
          </p:txBody>
        </p:sp>
        <p:sp>
          <p:nvSpPr>
            <p:cNvPr id="10" name="Freeform: Shape 17">
              <a:extLst>
                <a:ext uri="{FF2B5EF4-FFF2-40B4-BE49-F238E27FC236}">
                  <a16:creationId xmlns:a16="http://schemas.microsoft.com/office/drawing/2014/main" id="{5B526E1B-512A-72FB-06FD-E743013FABC5}"/>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chemeClr val="bg1"/>
            </a:solidFill>
            <a:ln w="9525" cap="flat">
              <a:noFill/>
              <a:prstDash val="solid"/>
              <a:miter/>
            </a:ln>
          </p:spPr>
          <p:txBody>
            <a:bodyPr rtlCol="0" anchor="ctr"/>
            <a:lstStyle/>
            <a:p>
              <a:endParaRPr lang="en-US"/>
            </a:p>
          </p:txBody>
        </p:sp>
        <p:sp>
          <p:nvSpPr>
            <p:cNvPr id="11" name="Freeform: Shape 18">
              <a:extLst>
                <a:ext uri="{FF2B5EF4-FFF2-40B4-BE49-F238E27FC236}">
                  <a16:creationId xmlns:a16="http://schemas.microsoft.com/office/drawing/2014/main" id="{FF2A286A-FA3D-0AF8-DABD-9ADE84E19671}"/>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sp>
        <p:nvSpPr>
          <p:cNvPr id="13" name="Subtitle 2">
            <a:extLst>
              <a:ext uri="{FF2B5EF4-FFF2-40B4-BE49-F238E27FC236}">
                <a16:creationId xmlns:a16="http://schemas.microsoft.com/office/drawing/2014/main" id="{85DB3D9E-B7A8-A823-8A4C-5A20A522FC7D}"/>
              </a:ext>
            </a:extLst>
          </p:cNvPr>
          <p:cNvSpPr>
            <a:spLocks noGrp="1"/>
          </p:cNvSpPr>
          <p:nvPr>
            <p:ph type="subTitle" idx="1"/>
          </p:nvPr>
        </p:nvSpPr>
        <p:spPr>
          <a:xfrm>
            <a:off x="432954" y="4647011"/>
            <a:ext cx="5994400" cy="1078453"/>
          </a:xfrm>
          <a:prstGeom prst="rect">
            <a:avLst/>
          </a:prstGeom>
        </p:spPr>
        <p:txBody>
          <a:bodyPr/>
          <a:lstStyle>
            <a:lvl1pPr marL="0" indent="0" algn="l">
              <a:buNone/>
              <a:defRPr sz="2400" b="0" i="0">
                <a:solidFill>
                  <a:schemeClr val="bg1"/>
                </a:solidFill>
                <a:latin typeface="Aptos Light"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Picture 13" descr="A blue lines on a black background&#10;&#10;AI-generated content may be incorrect.">
            <a:extLst>
              <a:ext uri="{FF2B5EF4-FFF2-40B4-BE49-F238E27FC236}">
                <a16:creationId xmlns:a16="http://schemas.microsoft.com/office/drawing/2014/main" id="{0741AF24-3502-9093-8BF5-8A8F7ACF1089}"/>
              </a:ext>
            </a:extLst>
          </p:cNvPr>
          <p:cNvPicPr>
            <a:picLocks noChangeAspect="1"/>
          </p:cNvPicPr>
          <p:nvPr userDrawn="1"/>
        </p:nvPicPr>
        <p:blipFill>
          <a:blip r:embed="rId2">
            <a:alphaModFix amt="28000"/>
          </a:blip>
          <a:srcRect l="58974" t="2275"/>
          <a:stretch>
            <a:fillRect/>
          </a:stretch>
        </p:blipFill>
        <p:spPr>
          <a:xfrm rot="10800000">
            <a:off x="9573066" y="-3297023"/>
            <a:ext cx="2618934" cy="11914615"/>
          </a:xfrm>
          <a:prstGeom prst="rect">
            <a:avLst/>
          </a:prstGeom>
        </p:spPr>
      </p:pic>
    </p:spTree>
    <p:extLst>
      <p:ext uri="{BB962C8B-B14F-4D97-AF65-F5344CB8AC3E}">
        <p14:creationId xmlns:p14="http://schemas.microsoft.com/office/powerpoint/2010/main" val="352516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 No image, Ligh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8677CF-8609-42D7-BD6B-D0C6E735BBE3}"/>
              </a:ext>
            </a:extLst>
          </p:cNvPr>
          <p:cNvSpPr/>
          <p:nvPr userDrawn="1"/>
        </p:nvSpPr>
        <p:spPr>
          <a:xfrm>
            <a:off x="0" y="-12224"/>
            <a:ext cx="12192000" cy="6870224"/>
          </a:xfrm>
          <a:prstGeom prst="rect">
            <a:avLst/>
          </a:prstGeom>
          <a:solidFill>
            <a:srgbClr val="FFF9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noFill/>
              </a:ln>
              <a:solidFill>
                <a:srgbClr val="2976B5"/>
              </a:solidFill>
            </a:endParaRPr>
          </a:p>
        </p:txBody>
      </p:sp>
      <p:sp>
        <p:nvSpPr>
          <p:cNvPr id="2" name="Title 1">
            <a:extLst>
              <a:ext uri="{FF2B5EF4-FFF2-40B4-BE49-F238E27FC236}">
                <a16:creationId xmlns:a16="http://schemas.microsoft.com/office/drawing/2014/main" id="{AD73F7B1-500F-D794-E889-30E1756A4EA2}"/>
              </a:ext>
            </a:extLst>
          </p:cNvPr>
          <p:cNvSpPr>
            <a:spLocks noGrp="1"/>
          </p:cNvSpPr>
          <p:nvPr>
            <p:ph type="title"/>
          </p:nvPr>
        </p:nvSpPr>
        <p:spPr>
          <a:xfrm>
            <a:off x="432955" y="2102638"/>
            <a:ext cx="6799118" cy="2424123"/>
          </a:xfrm>
        </p:spPr>
        <p:txBody>
          <a:bodyPr anchor="b">
            <a:noAutofit/>
          </a:bodyPr>
          <a:lstStyle>
            <a:lvl1pPr>
              <a:defRPr sz="7200" b="0" i="0" baseline="0">
                <a:solidFill>
                  <a:schemeClr val="tx1"/>
                </a:solidFill>
                <a:latin typeface="Aptos Light" panose="020B0004020202020204" pitchFamily="34" charset="0"/>
              </a:defRPr>
            </a:lvl1pPr>
          </a:lstStyle>
          <a:p>
            <a:r>
              <a:rPr lang="en-US" dirty="0"/>
              <a:t>Click to edit Master title style</a:t>
            </a:r>
          </a:p>
        </p:txBody>
      </p:sp>
      <p:sp>
        <p:nvSpPr>
          <p:cNvPr id="13" name="Subtitle 2">
            <a:extLst>
              <a:ext uri="{FF2B5EF4-FFF2-40B4-BE49-F238E27FC236}">
                <a16:creationId xmlns:a16="http://schemas.microsoft.com/office/drawing/2014/main" id="{85DB3D9E-B7A8-A823-8A4C-5A20A522FC7D}"/>
              </a:ext>
            </a:extLst>
          </p:cNvPr>
          <p:cNvSpPr>
            <a:spLocks noGrp="1"/>
          </p:cNvSpPr>
          <p:nvPr>
            <p:ph type="subTitle" idx="1"/>
          </p:nvPr>
        </p:nvSpPr>
        <p:spPr>
          <a:xfrm>
            <a:off x="432954" y="4647011"/>
            <a:ext cx="5994400" cy="1078453"/>
          </a:xfrm>
          <a:prstGeom prst="rect">
            <a:avLst/>
          </a:prstGeom>
        </p:spPr>
        <p:txBody>
          <a:bodyPr/>
          <a:lstStyle>
            <a:lvl1pPr marL="0" indent="0" algn="l">
              <a:buNone/>
              <a:defRPr sz="2400" b="0" i="0">
                <a:solidFill>
                  <a:schemeClr val="tx1"/>
                </a:solidFill>
                <a:latin typeface="Aptos Light"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4" name="Picture 13" descr="A blue lines on a black background&#10;&#10;AI-generated content may be incorrect.">
            <a:extLst>
              <a:ext uri="{FF2B5EF4-FFF2-40B4-BE49-F238E27FC236}">
                <a16:creationId xmlns:a16="http://schemas.microsoft.com/office/drawing/2014/main" id="{0741AF24-3502-9093-8BF5-8A8F7ACF1089}"/>
              </a:ext>
            </a:extLst>
          </p:cNvPr>
          <p:cNvPicPr>
            <a:picLocks noChangeAspect="1"/>
          </p:cNvPicPr>
          <p:nvPr userDrawn="1"/>
        </p:nvPicPr>
        <p:blipFill>
          <a:blip r:embed="rId2">
            <a:alphaModFix amt="28000"/>
          </a:blip>
          <a:srcRect l="58974" t="2275"/>
          <a:stretch>
            <a:fillRect/>
          </a:stretch>
        </p:blipFill>
        <p:spPr>
          <a:xfrm rot="10800000">
            <a:off x="9573066" y="-3297023"/>
            <a:ext cx="2618934" cy="11914615"/>
          </a:xfrm>
          <a:prstGeom prst="rect">
            <a:avLst/>
          </a:prstGeom>
        </p:spPr>
      </p:pic>
      <p:grpSp>
        <p:nvGrpSpPr>
          <p:cNvPr id="18" name="Graphic 36">
            <a:extLst>
              <a:ext uri="{FF2B5EF4-FFF2-40B4-BE49-F238E27FC236}">
                <a16:creationId xmlns:a16="http://schemas.microsoft.com/office/drawing/2014/main" id="{9EAD395B-5DE3-2F0D-9DCE-6889647B830E}"/>
              </a:ext>
            </a:extLst>
          </p:cNvPr>
          <p:cNvGrpSpPr/>
          <p:nvPr userDrawn="1"/>
        </p:nvGrpSpPr>
        <p:grpSpPr>
          <a:xfrm>
            <a:off x="317524" y="6492875"/>
            <a:ext cx="629523" cy="161933"/>
            <a:chOff x="5539739" y="3286125"/>
            <a:chExt cx="1111567" cy="285930"/>
          </a:xfrm>
        </p:grpSpPr>
        <p:sp>
          <p:nvSpPr>
            <p:cNvPr id="19" name="Freeform: Shape 20">
              <a:extLst>
                <a:ext uri="{FF2B5EF4-FFF2-40B4-BE49-F238E27FC236}">
                  <a16:creationId xmlns:a16="http://schemas.microsoft.com/office/drawing/2014/main" id="{20370F74-9985-C27E-71A4-D926D13493EE}"/>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20" name="Freeform: Shape 21">
              <a:extLst>
                <a:ext uri="{FF2B5EF4-FFF2-40B4-BE49-F238E27FC236}">
                  <a16:creationId xmlns:a16="http://schemas.microsoft.com/office/drawing/2014/main" id="{08CA0C0A-6884-5039-3260-77F75D15FE9C}"/>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21" name="Freeform: Shape 22">
              <a:extLst>
                <a:ext uri="{FF2B5EF4-FFF2-40B4-BE49-F238E27FC236}">
                  <a16:creationId xmlns:a16="http://schemas.microsoft.com/office/drawing/2014/main" id="{D42CC6F1-C3C6-77CC-14C6-173B9D27EED9}"/>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22" name="Freeform: Shape 23">
              <a:extLst>
                <a:ext uri="{FF2B5EF4-FFF2-40B4-BE49-F238E27FC236}">
                  <a16:creationId xmlns:a16="http://schemas.microsoft.com/office/drawing/2014/main" id="{40187195-3696-B624-9275-1AEAEB708AA0}"/>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23" name="Freeform: Shape 24">
              <a:extLst>
                <a:ext uri="{FF2B5EF4-FFF2-40B4-BE49-F238E27FC236}">
                  <a16:creationId xmlns:a16="http://schemas.microsoft.com/office/drawing/2014/main" id="{00BB3578-0B52-9760-92F5-1B49CC5C7C7D}"/>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1419106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3B142-2D83-3649-978A-2A81AA6F6B38}"/>
              </a:ext>
            </a:extLst>
          </p:cNvPr>
          <p:cNvSpPr>
            <a:spLocks noGrp="1"/>
          </p:cNvSpPr>
          <p:nvPr>
            <p:ph type="title"/>
          </p:nvPr>
        </p:nvSpPr>
        <p:spPr>
          <a:xfrm>
            <a:off x="382196" y="531728"/>
            <a:ext cx="11392269" cy="923000"/>
          </a:xfrm>
        </p:spPr>
        <p:txBody>
          <a:bodyPr anchor="t">
            <a:normAutofit/>
          </a:bodyPr>
          <a:lstStyle>
            <a:lvl1pPr>
              <a:lnSpc>
                <a:spcPct val="100000"/>
              </a:lnSpc>
              <a:defRPr sz="6000" b="0" i="0">
                <a:solidFill>
                  <a:schemeClr val="tx2"/>
                </a:solidFill>
                <a:latin typeface="Aptos Light" panose="020B00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A245CE62-F118-AF42-BA8B-6BFEC3A20A50}"/>
              </a:ext>
            </a:extLst>
          </p:cNvPr>
          <p:cNvSpPr>
            <a:spLocks noGrp="1"/>
          </p:cNvSpPr>
          <p:nvPr>
            <p:ph idx="1"/>
          </p:nvPr>
        </p:nvSpPr>
        <p:spPr>
          <a:xfrm>
            <a:off x="382197" y="1797035"/>
            <a:ext cx="11392268" cy="3955243"/>
          </a:xfrm>
          <a:prstGeom prst="rect">
            <a:avLst/>
          </a:prstGeom>
        </p:spPr>
        <p:txBody>
          <a:bodyPr/>
          <a:lstStyle>
            <a:lvl1pPr>
              <a:lnSpc>
                <a:spcPct val="100000"/>
              </a:lnSpc>
              <a:defRPr>
                <a:solidFill>
                  <a:schemeClr val="tx1"/>
                </a:solidFill>
                <a:latin typeface="Aptos" panose="020B0004020202020204" pitchFamily="34" charset="0"/>
              </a:defRPr>
            </a:lvl1pPr>
            <a:lvl2pPr>
              <a:lnSpc>
                <a:spcPct val="100000"/>
              </a:lnSpc>
              <a:defRPr>
                <a:solidFill>
                  <a:schemeClr val="tx1"/>
                </a:solidFill>
                <a:latin typeface="Aptos" panose="020B0004020202020204" pitchFamily="34" charset="0"/>
              </a:defRPr>
            </a:lvl2pPr>
            <a:lvl3pPr>
              <a:lnSpc>
                <a:spcPct val="100000"/>
              </a:lnSpc>
              <a:defRPr>
                <a:solidFill>
                  <a:schemeClr val="tx1"/>
                </a:solidFill>
                <a:latin typeface="Aptos" panose="020B0004020202020204" pitchFamily="34" charset="0"/>
              </a:defRPr>
            </a:lvl3pPr>
            <a:lvl4pPr>
              <a:lnSpc>
                <a:spcPct val="100000"/>
              </a:lnSpc>
              <a:defRPr>
                <a:solidFill>
                  <a:schemeClr val="tx1"/>
                </a:solidFill>
                <a:latin typeface="Aptos" panose="020B0004020202020204" pitchFamily="34" charset="0"/>
              </a:defRPr>
            </a:lvl4pPr>
            <a:lvl5pPr>
              <a:lnSpc>
                <a:spcPct val="100000"/>
              </a:lnSpc>
              <a:defRPr>
                <a:solidFill>
                  <a:schemeClr val="tx1"/>
                </a:solidFill>
                <a:latin typeface="Aptos" panose="020B00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0" name="Graphic 36">
            <a:extLst>
              <a:ext uri="{FF2B5EF4-FFF2-40B4-BE49-F238E27FC236}">
                <a16:creationId xmlns:a16="http://schemas.microsoft.com/office/drawing/2014/main" id="{744341A8-89F8-4380-A37B-3DCE32F1C24A}"/>
              </a:ext>
            </a:extLst>
          </p:cNvPr>
          <p:cNvGrpSpPr/>
          <p:nvPr userDrawn="1"/>
        </p:nvGrpSpPr>
        <p:grpSpPr>
          <a:xfrm>
            <a:off x="317524" y="6492875"/>
            <a:ext cx="629523" cy="161933"/>
            <a:chOff x="5539739" y="3286125"/>
            <a:chExt cx="1111567" cy="285930"/>
          </a:xfrm>
        </p:grpSpPr>
        <p:sp>
          <p:nvSpPr>
            <p:cNvPr id="21" name="Freeform: Shape 20">
              <a:extLst>
                <a:ext uri="{FF2B5EF4-FFF2-40B4-BE49-F238E27FC236}">
                  <a16:creationId xmlns:a16="http://schemas.microsoft.com/office/drawing/2014/main" id="{E415CB5B-485A-4F0B-95CF-D95BB1C1781B}"/>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E4D12C8-FB2A-4B88-9768-1D26FB72B2E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E884F7E-F58E-4434-8BFE-25E101492451}"/>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E441518-1840-4665-BA96-CC18606FDCE7}"/>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46D162B4-90CA-4ECB-A021-27F74C4E5C0F}"/>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pic>
        <p:nvPicPr>
          <p:cNvPr id="4" name="Picture 3">
            <a:extLst>
              <a:ext uri="{FF2B5EF4-FFF2-40B4-BE49-F238E27FC236}">
                <a16:creationId xmlns:a16="http://schemas.microsoft.com/office/drawing/2014/main" id="{10AD0CCC-90EB-6923-580D-7FF17E440429}"/>
              </a:ext>
            </a:extLst>
          </p:cNvPr>
          <p:cNvPicPr>
            <a:picLocks noChangeAspect="1"/>
          </p:cNvPicPr>
          <p:nvPr userDrawn="1"/>
        </p:nvPicPr>
        <p:blipFill>
          <a:blip r:embed="rId2">
            <a:alphaModFix amt="39000"/>
          </a:blip>
          <a:stretch>
            <a:fillRect/>
          </a:stretch>
        </p:blipFill>
        <p:spPr>
          <a:xfrm>
            <a:off x="8918358" y="-311305"/>
            <a:ext cx="4020671" cy="7679080"/>
          </a:xfrm>
          <a:prstGeom prst="rect">
            <a:avLst/>
          </a:prstGeom>
        </p:spPr>
      </p:pic>
      <p:sp>
        <p:nvSpPr>
          <p:cNvPr id="7" name="TextBox 6">
            <a:extLst>
              <a:ext uri="{FF2B5EF4-FFF2-40B4-BE49-F238E27FC236}">
                <a16:creationId xmlns:a16="http://schemas.microsoft.com/office/drawing/2014/main" id="{4D7199F8-7283-DA1C-C13D-2DC1CD28D371}"/>
              </a:ext>
            </a:extLst>
          </p:cNvPr>
          <p:cNvSpPr txBox="1"/>
          <p:nvPr userDrawn="1"/>
        </p:nvSpPr>
        <p:spPr>
          <a:xfrm>
            <a:off x="10547074" y="6521929"/>
            <a:ext cx="1470992" cy="230832"/>
          </a:xfrm>
          <a:prstGeom prst="rect">
            <a:avLst/>
          </a:prstGeom>
          <a:noFill/>
        </p:spPr>
        <p:txBody>
          <a:bodyPr wrap="square" rtlCol="0">
            <a:spAutoFit/>
          </a:bodyPr>
          <a:lstStyle/>
          <a:p>
            <a:pPr algn="r"/>
            <a:fld id="{280A3460-7F5D-6741-9901-C81BBD399936}" type="slidenum">
              <a:rPr lang="en-US" sz="900" smtClean="0">
                <a:solidFill>
                  <a:srgbClr val="002B61"/>
                </a:solidFill>
                <a:latin typeface="Aptos" panose="020B0004020202020204" pitchFamily="34" charset="0"/>
              </a:rPr>
              <a:pPr algn="r"/>
              <a:t>‹#›</a:t>
            </a:fld>
            <a:endParaRPr lang="en-US" sz="900" dirty="0">
              <a:solidFill>
                <a:srgbClr val="002B61"/>
              </a:solidFill>
              <a:latin typeface="Aptos" panose="020B0004020202020204" pitchFamily="34" charset="0"/>
            </a:endParaRPr>
          </a:p>
        </p:txBody>
      </p:sp>
      <p:sp>
        <p:nvSpPr>
          <p:cNvPr id="10" name="Text Placeholder 9">
            <a:extLst>
              <a:ext uri="{FF2B5EF4-FFF2-40B4-BE49-F238E27FC236}">
                <a16:creationId xmlns:a16="http://schemas.microsoft.com/office/drawing/2014/main" id="{6B1BEEC6-BB0F-D7AF-D337-C76D6A9B72D5}"/>
              </a:ext>
            </a:extLst>
          </p:cNvPr>
          <p:cNvSpPr>
            <a:spLocks noGrp="1"/>
          </p:cNvSpPr>
          <p:nvPr>
            <p:ph type="body" sz="quarter" idx="10" hasCustomPrompt="1"/>
          </p:nvPr>
        </p:nvSpPr>
        <p:spPr>
          <a:xfrm>
            <a:off x="382588" y="187325"/>
            <a:ext cx="6651625" cy="228311"/>
          </a:xfrm>
          <a:prstGeom prst="rect">
            <a:avLst/>
          </a:prstGeom>
        </p:spPr>
        <p:txBody>
          <a:bodyPr/>
          <a:lstStyle>
            <a:lvl1pPr marL="0" indent="0">
              <a:buNone/>
              <a:defRPr sz="1100" b="0" i="0" spc="300">
                <a:solidFill>
                  <a:schemeClr val="tx2"/>
                </a:solidFill>
                <a:latin typeface="Aptos" panose="020B0004020202020204" pitchFamily="34" charset="0"/>
              </a:defRPr>
            </a:lvl1pPr>
            <a:lvl2pPr marL="457200" indent="0">
              <a:buNone/>
              <a:defRPr sz="1100" b="0" i="0" spc="300">
                <a:solidFill>
                  <a:schemeClr val="tx2"/>
                </a:solidFill>
                <a:latin typeface="Aptos" panose="020B0004020202020204" pitchFamily="34" charset="0"/>
              </a:defRPr>
            </a:lvl2pPr>
            <a:lvl3pPr marL="914400" indent="0">
              <a:buNone/>
              <a:defRPr sz="1100" b="0" i="0" spc="300">
                <a:solidFill>
                  <a:schemeClr val="tx2"/>
                </a:solidFill>
                <a:latin typeface="Aptos" panose="020B0004020202020204" pitchFamily="34" charset="0"/>
              </a:defRPr>
            </a:lvl3pPr>
            <a:lvl4pPr marL="1371600" indent="0">
              <a:buNone/>
              <a:defRPr sz="1100" b="0" i="0" spc="300">
                <a:solidFill>
                  <a:schemeClr val="tx2"/>
                </a:solidFill>
                <a:latin typeface="Aptos" panose="020B0004020202020204" pitchFamily="34" charset="0"/>
              </a:defRPr>
            </a:lvl4pPr>
            <a:lvl5pPr marL="1828800" indent="0">
              <a:buNone/>
              <a:defRPr sz="1100" b="0" i="0" spc="300">
                <a:solidFill>
                  <a:schemeClr val="tx2"/>
                </a:solidFill>
                <a:latin typeface="Aptos" panose="020B00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348688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45CE62-F118-AF42-BA8B-6BFEC3A20A50}"/>
              </a:ext>
            </a:extLst>
          </p:cNvPr>
          <p:cNvSpPr>
            <a:spLocks noGrp="1"/>
          </p:cNvSpPr>
          <p:nvPr>
            <p:ph idx="1"/>
          </p:nvPr>
        </p:nvSpPr>
        <p:spPr>
          <a:xfrm>
            <a:off x="4748646" y="1797035"/>
            <a:ext cx="7025820" cy="3955243"/>
          </a:xfrm>
          <a:prstGeom prst="rect">
            <a:avLst/>
          </a:prstGeom>
        </p:spPr>
        <p:txBody>
          <a:bodyPr/>
          <a:lstStyle>
            <a:lvl1pPr>
              <a:lnSpc>
                <a:spcPct val="100000"/>
              </a:lnSpc>
              <a:defRPr>
                <a:solidFill>
                  <a:schemeClr val="tx1"/>
                </a:solidFill>
                <a:latin typeface="Aptos" panose="020B0004020202020204" pitchFamily="34" charset="0"/>
              </a:defRPr>
            </a:lvl1pPr>
            <a:lvl2pPr>
              <a:lnSpc>
                <a:spcPct val="100000"/>
              </a:lnSpc>
              <a:defRPr>
                <a:solidFill>
                  <a:schemeClr val="tx1"/>
                </a:solidFill>
                <a:latin typeface="Aptos" panose="020B0004020202020204" pitchFamily="34" charset="0"/>
              </a:defRPr>
            </a:lvl2pPr>
            <a:lvl3pPr>
              <a:lnSpc>
                <a:spcPct val="100000"/>
              </a:lnSpc>
              <a:defRPr>
                <a:solidFill>
                  <a:schemeClr val="tx1"/>
                </a:solidFill>
                <a:latin typeface="Aptos" panose="020B0004020202020204" pitchFamily="34" charset="0"/>
              </a:defRPr>
            </a:lvl3pPr>
            <a:lvl4pPr>
              <a:lnSpc>
                <a:spcPct val="100000"/>
              </a:lnSpc>
              <a:defRPr>
                <a:solidFill>
                  <a:schemeClr val="tx1"/>
                </a:solidFill>
                <a:latin typeface="Aptos" panose="020B0004020202020204" pitchFamily="34" charset="0"/>
              </a:defRPr>
            </a:lvl4pPr>
            <a:lvl5pPr>
              <a:lnSpc>
                <a:spcPct val="100000"/>
              </a:lnSpc>
              <a:defRPr>
                <a:solidFill>
                  <a:schemeClr val="tx1"/>
                </a:solidFill>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0" name="Graphic 36">
            <a:extLst>
              <a:ext uri="{FF2B5EF4-FFF2-40B4-BE49-F238E27FC236}">
                <a16:creationId xmlns:a16="http://schemas.microsoft.com/office/drawing/2014/main" id="{744341A8-89F8-4380-A37B-3DCE32F1C24A}"/>
              </a:ext>
            </a:extLst>
          </p:cNvPr>
          <p:cNvGrpSpPr/>
          <p:nvPr userDrawn="1"/>
        </p:nvGrpSpPr>
        <p:grpSpPr>
          <a:xfrm>
            <a:off x="317524" y="6492875"/>
            <a:ext cx="629523" cy="161933"/>
            <a:chOff x="5539739" y="3286125"/>
            <a:chExt cx="1111567" cy="285930"/>
          </a:xfrm>
        </p:grpSpPr>
        <p:sp>
          <p:nvSpPr>
            <p:cNvPr id="21" name="Freeform: Shape 20">
              <a:extLst>
                <a:ext uri="{FF2B5EF4-FFF2-40B4-BE49-F238E27FC236}">
                  <a16:creationId xmlns:a16="http://schemas.microsoft.com/office/drawing/2014/main" id="{E415CB5B-485A-4F0B-95CF-D95BB1C1781B}"/>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E4D12C8-FB2A-4B88-9768-1D26FB72B2E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E884F7E-F58E-4434-8BFE-25E101492451}"/>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E441518-1840-4665-BA96-CC18606FDCE7}"/>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46D162B4-90CA-4ECB-A021-27F74C4E5C0F}"/>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pic>
        <p:nvPicPr>
          <p:cNvPr id="4" name="Picture 3">
            <a:extLst>
              <a:ext uri="{FF2B5EF4-FFF2-40B4-BE49-F238E27FC236}">
                <a16:creationId xmlns:a16="http://schemas.microsoft.com/office/drawing/2014/main" id="{10AD0CCC-90EB-6923-580D-7FF17E440429}"/>
              </a:ext>
            </a:extLst>
          </p:cNvPr>
          <p:cNvPicPr>
            <a:picLocks noChangeAspect="1"/>
          </p:cNvPicPr>
          <p:nvPr userDrawn="1"/>
        </p:nvPicPr>
        <p:blipFill>
          <a:blip r:embed="rId2">
            <a:alphaModFix amt="39000"/>
          </a:blip>
          <a:stretch>
            <a:fillRect/>
          </a:stretch>
        </p:blipFill>
        <p:spPr>
          <a:xfrm>
            <a:off x="8918358" y="-311305"/>
            <a:ext cx="4020671" cy="7679080"/>
          </a:xfrm>
          <a:prstGeom prst="rect">
            <a:avLst/>
          </a:prstGeom>
        </p:spPr>
      </p:pic>
      <p:sp>
        <p:nvSpPr>
          <p:cNvPr id="5" name="Oval 4">
            <a:extLst>
              <a:ext uri="{FF2B5EF4-FFF2-40B4-BE49-F238E27FC236}">
                <a16:creationId xmlns:a16="http://schemas.microsoft.com/office/drawing/2014/main" id="{7EEBE61F-8773-1A4C-1019-25006F778535}"/>
              </a:ext>
            </a:extLst>
          </p:cNvPr>
          <p:cNvSpPr/>
          <p:nvPr userDrawn="1"/>
        </p:nvSpPr>
        <p:spPr>
          <a:xfrm>
            <a:off x="-473978" y="1219268"/>
            <a:ext cx="4846996" cy="4846996"/>
          </a:xfrm>
          <a:prstGeom prst="ellipse">
            <a:avLst/>
          </a:prstGeom>
          <a:solidFill>
            <a:srgbClr val="002B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2">
            <a:extLst>
              <a:ext uri="{FF2B5EF4-FFF2-40B4-BE49-F238E27FC236}">
                <a16:creationId xmlns:a16="http://schemas.microsoft.com/office/drawing/2014/main" id="{E613AE7F-732E-BBD0-E36C-3E04EED265CD}"/>
              </a:ext>
            </a:extLst>
          </p:cNvPr>
          <p:cNvSpPr>
            <a:spLocks noGrp="1"/>
          </p:cNvSpPr>
          <p:nvPr>
            <p:ph idx="10"/>
          </p:nvPr>
        </p:nvSpPr>
        <p:spPr>
          <a:xfrm>
            <a:off x="520353" y="2495846"/>
            <a:ext cx="2835911" cy="2481399"/>
          </a:xfrm>
          <a:prstGeom prst="rect">
            <a:avLst/>
          </a:prstGeom>
        </p:spPr>
        <p:txBody>
          <a:bodyPr anchor="ctr"/>
          <a:lstStyle>
            <a:lvl1pPr marL="0" indent="0" algn="ctr">
              <a:lnSpc>
                <a:spcPct val="100000"/>
              </a:lnSpc>
              <a:buNone/>
              <a:defRPr b="0" i="0">
                <a:solidFill>
                  <a:srgbClr val="FFF9ED"/>
                </a:solidFill>
                <a:latin typeface="Aptos" panose="020B0004020202020204" pitchFamily="34" charset="0"/>
              </a:defRPr>
            </a:lvl1pPr>
            <a:lvl2pPr marL="457200" indent="0">
              <a:buNone/>
              <a:defRPr>
                <a:solidFill>
                  <a:srgbClr val="FFF9ED"/>
                </a:solidFill>
                <a:latin typeface="Montserrat" pitchFamily="2" charset="77"/>
              </a:defRPr>
            </a:lvl2pPr>
            <a:lvl3pPr marL="914400" indent="0">
              <a:buNone/>
              <a:defRPr>
                <a:solidFill>
                  <a:srgbClr val="FFF9ED"/>
                </a:solidFill>
                <a:latin typeface="Montserrat" pitchFamily="2" charset="77"/>
              </a:defRPr>
            </a:lvl3pPr>
            <a:lvl4pPr marL="1371600" indent="0">
              <a:buNone/>
              <a:defRPr>
                <a:solidFill>
                  <a:srgbClr val="FFF9ED"/>
                </a:solidFill>
                <a:latin typeface="Montserrat" pitchFamily="2" charset="77"/>
              </a:defRPr>
            </a:lvl4pPr>
            <a:lvl5pPr marL="1828800" indent="0">
              <a:buNone/>
              <a:defRPr>
                <a:solidFill>
                  <a:srgbClr val="FFF9ED"/>
                </a:solidFill>
                <a:latin typeface="Montserrat" pitchFamily="2" charset="77"/>
              </a:defRPr>
            </a:lvl5pPr>
          </a:lstStyle>
          <a:p>
            <a:pPr lvl="0"/>
            <a:r>
              <a:rPr lang="en-US" dirty="0"/>
              <a:t>Click to edit Master text styles</a:t>
            </a:r>
          </a:p>
        </p:txBody>
      </p:sp>
      <p:sp>
        <p:nvSpPr>
          <p:cNvPr id="11" name="TextBox 10">
            <a:extLst>
              <a:ext uri="{FF2B5EF4-FFF2-40B4-BE49-F238E27FC236}">
                <a16:creationId xmlns:a16="http://schemas.microsoft.com/office/drawing/2014/main" id="{1B830347-95C2-EEA6-4A90-40659783BAD9}"/>
              </a:ext>
            </a:extLst>
          </p:cNvPr>
          <p:cNvSpPr txBox="1"/>
          <p:nvPr userDrawn="1"/>
        </p:nvSpPr>
        <p:spPr>
          <a:xfrm>
            <a:off x="10547074" y="6521929"/>
            <a:ext cx="1470992" cy="230832"/>
          </a:xfrm>
          <a:prstGeom prst="rect">
            <a:avLst/>
          </a:prstGeom>
          <a:noFill/>
        </p:spPr>
        <p:txBody>
          <a:bodyPr wrap="square" rtlCol="0">
            <a:spAutoFit/>
          </a:bodyPr>
          <a:lstStyle/>
          <a:p>
            <a:pPr algn="r"/>
            <a:fld id="{280A3460-7F5D-6741-9901-C81BBD399936}" type="slidenum">
              <a:rPr lang="en-US" sz="900" smtClean="0">
                <a:solidFill>
                  <a:srgbClr val="002B61"/>
                </a:solidFill>
                <a:latin typeface="Aptos" panose="020B0004020202020204" pitchFamily="34" charset="0"/>
              </a:rPr>
              <a:pPr algn="r"/>
              <a:t>‹#›</a:t>
            </a:fld>
            <a:endParaRPr lang="en-US" sz="900" dirty="0">
              <a:solidFill>
                <a:srgbClr val="002B61"/>
              </a:solidFill>
              <a:latin typeface="Aptos" panose="020B0004020202020204" pitchFamily="34" charset="0"/>
            </a:endParaRPr>
          </a:p>
        </p:txBody>
      </p:sp>
      <p:sp>
        <p:nvSpPr>
          <p:cNvPr id="12" name="Title 1">
            <a:extLst>
              <a:ext uri="{FF2B5EF4-FFF2-40B4-BE49-F238E27FC236}">
                <a16:creationId xmlns:a16="http://schemas.microsoft.com/office/drawing/2014/main" id="{68CDBDDD-D08A-AE66-0E1A-FECED26557D0}"/>
              </a:ext>
            </a:extLst>
          </p:cNvPr>
          <p:cNvSpPr>
            <a:spLocks noGrp="1"/>
          </p:cNvSpPr>
          <p:nvPr>
            <p:ph type="title"/>
          </p:nvPr>
        </p:nvSpPr>
        <p:spPr>
          <a:xfrm>
            <a:off x="382196" y="531728"/>
            <a:ext cx="11392269" cy="923000"/>
          </a:xfrm>
        </p:spPr>
        <p:txBody>
          <a:bodyPr anchor="t">
            <a:normAutofit/>
          </a:bodyPr>
          <a:lstStyle>
            <a:lvl1pPr>
              <a:lnSpc>
                <a:spcPct val="100000"/>
              </a:lnSpc>
              <a:defRPr sz="6000" b="0" i="0">
                <a:solidFill>
                  <a:schemeClr val="tx2"/>
                </a:solidFill>
                <a:latin typeface="Aptos Light" panose="020B0004020202020204" pitchFamily="34" charset="0"/>
              </a:defRPr>
            </a:lvl1pPr>
          </a:lstStyle>
          <a:p>
            <a:r>
              <a:rPr lang="en-US" dirty="0"/>
              <a:t>Click to edit Master title style</a:t>
            </a:r>
          </a:p>
        </p:txBody>
      </p:sp>
      <p:sp>
        <p:nvSpPr>
          <p:cNvPr id="15" name="Text Placeholder 9">
            <a:extLst>
              <a:ext uri="{FF2B5EF4-FFF2-40B4-BE49-F238E27FC236}">
                <a16:creationId xmlns:a16="http://schemas.microsoft.com/office/drawing/2014/main" id="{4737224D-0F3B-130B-9FEA-1E3D0940E360}"/>
              </a:ext>
            </a:extLst>
          </p:cNvPr>
          <p:cNvSpPr>
            <a:spLocks noGrp="1"/>
          </p:cNvSpPr>
          <p:nvPr>
            <p:ph type="body" sz="quarter" idx="11" hasCustomPrompt="1"/>
          </p:nvPr>
        </p:nvSpPr>
        <p:spPr>
          <a:xfrm>
            <a:off x="382588" y="187325"/>
            <a:ext cx="6651625" cy="228311"/>
          </a:xfrm>
          <a:prstGeom prst="rect">
            <a:avLst/>
          </a:prstGeom>
        </p:spPr>
        <p:txBody>
          <a:bodyPr/>
          <a:lstStyle>
            <a:lvl1pPr marL="0" indent="0">
              <a:buNone/>
              <a:defRPr sz="1100" b="0" i="0" spc="300">
                <a:solidFill>
                  <a:schemeClr val="tx2"/>
                </a:solidFill>
                <a:latin typeface="Aptos" panose="020B0004020202020204" pitchFamily="34" charset="0"/>
              </a:defRPr>
            </a:lvl1pPr>
            <a:lvl2pPr marL="457200" indent="0">
              <a:buNone/>
              <a:defRPr sz="1100" b="0" i="0" spc="300">
                <a:solidFill>
                  <a:schemeClr val="tx2"/>
                </a:solidFill>
                <a:latin typeface="Aptos" panose="020B0004020202020204" pitchFamily="34" charset="0"/>
              </a:defRPr>
            </a:lvl2pPr>
            <a:lvl3pPr marL="914400" indent="0">
              <a:buNone/>
              <a:defRPr sz="1100" b="0" i="0" spc="300">
                <a:solidFill>
                  <a:schemeClr val="tx2"/>
                </a:solidFill>
                <a:latin typeface="Aptos" panose="020B0004020202020204" pitchFamily="34" charset="0"/>
              </a:defRPr>
            </a:lvl3pPr>
            <a:lvl4pPr marL="1371600" indent="0">
              <a:buNone/>
              <a:defRPr sz="1100" b="0" i="0" spc="300">
                <a:solidFill>
                  <a:schemeClr val="tx2"/>
                </a:solidFill>
                <a:latin typeface="Aptos" panose="020B0004020202020204" pitchFamily="34" charset="0"/>
              </a:defRPr>
            </a:lvl4pPr>
            <a:lvl5pPr marL="1828800" indent="0">
              <a:buNone/>
              <a:defRPr sz="1100" b="0" i="0" spc="300">
                <a:solidFill>
                  <a:schemeClr val="tx2"/>
                </a:solidFill>
                <a:latin typeface="Aptos" panose="020B00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4279958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45CE62-F118-AF42-BA8B-6BFEC3A20A50}"/>
              </a:ext>
            </a:extLst>
          </p:cNvPr>
          <p:cNvSpPr>
            <a:spLocks noGrp="1"/>
          </p:cNvSpPr>
          <p:nvPr>
            <p:ph idx="1"/>
          </p:nvPr>
        </p:nvSpPr>
        <p:spPr>
          <a:xfrm>
            <a:off x="382196" y="1819227"/>
            <a:ext cx="4809767" cy="3955243"/>
          </a:xfrm>
          <a:prstGeom prst="rect">
            <a:avLst/>
          </a:prstGeom>
        </p:spPr>
        <p:txBody>
          <a:bodyPr/>
          <a:lstStyle>
            <a:lvl1pPr>
              <a:lnSpc>
                <a:spcPct val="100000"/>
              </a:lnSpc>
              <a:defRPr>
                <a:solidFill>
                  <a:schemeClr val="tx1"/>
                </a:solidFill>
                <a:latin typeface="Aptos" panose="020B0004020202020204" pitchFamily="34" charset="0"/>
              </a:defRPr>
            </a:lvl1pPr>
            <a:lvl2pPr>
              <a:lnSpc>
                <a:spcPct val="100000"/>
              </a:lnSpc>
              <a:defRPr>
                <a:solidFill>
                  <a:schemeClr val="tx1"/>
                </a:solidFill>
                <a:latin typeface="Aptos" panose="020B0004020202020204" pitchFamily="34" charset="0"/>
              </a:defRPr>
            </a:lvl2pPr>
            <a:lvl3pPr>
              <a:lnSpc>
                <a:spcPct val="100000"/>
              </a:lnSpc>
              <a:defRPr>
                <a:solidFill>
                  <a:schemeClr val="tx1"/>
                </a:solidFill>
                <a:latin typeface="Aptos" panose="020B0004020202020204" pitchFamily="34" charset="0"/>
              </a:defRPr>
            </a:lvl3pPr>
            <a:lvl4pPr>
              <a:lnSpc>
                <a:spcPct val="100000"/>
              </a:lnSpc>
              <a:defRPr>
                <a:solidFill>
                  <a:schemeClr val="tx1"/>
                </a:solidFill>
                <a:latin typeface="Aptos" panose="020B0004020202020204" pitchFamily="34" charset="0"/>
              </a:defRPr>
            </a:lvl4pPr>
            <a:lvl5pPr>
              <a:lnSpc>
                <a:spcPct val="100000"/>
              </a:lnSpc>
              <a:defRPr>
                <a:solidFill>
                  <a:schemeClr val="tx1"/>
                </a:solidFill>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20" name="Graphic 36">
            <a:extLst>
              <a:ext uri="{FF2B5EF4-FFF2-40B4-BE49-F238E27FC236}">
                <a16:creationId xmlns:a16="http://schemas.microsoft.com/office/drawing/2014/main" id="{744341A8-89F8-4380-A37B-3DCE32F1C24A}"/>
              </a:ext>
            </a:extLst>
          </p:cNvPr>
          <p:cNvGrpSpPr/>
          <p:nvPr userDrawn="1"/>
        </p:nvGrpSpPr>
        <p:grpSpPr>
          <a:xfrm>
            <a:off x="317524" y="6492875"/>
            <a:ext cx="629523" cy="161933"/>
            <a:chOff x="5539739" y="3286125"/>
            <a:chExt cx="1111567" cy="285930"/>
          </a:xfrm>
        </p:grpSpPr>
        <p:sp>
          <p:nvSpPr>
            <p:cNvPr id="21" name="Freeform: Shape 20">
              <a:extLst>
                <a:ext uri="{FF2B5EF4-FFF2-40B4-BE49-F238E27FC236}">
                  <a16:creationId xmlns:a16="http://schemas.microsoft.com/office/drawing/2014/main" id="{E415CB5B-485A-4F0B-95CF-D95BB1C1781B}"/>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E4D12C8-FB2A-4B88-9768-1D26FB72B2E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E884F7E-F58E-4434-8BFE-25E101492451}"/>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E441518-1840-4665-BA96-CC18606FDCE7}"/>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46D162B4-90CA-4ECB-A021-27F74C4E5C0F}"/>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pic>
        <p:nvPicPr>
          <p:cNvPr id="4" name="Picture 3">
            <a:extLst>
              <a:ext uri="{FF2B5EF4-FFF2-40B4-BE49-F238E27FC236}">
                <a16:creationId xmlns:a16="http://schemas.microsoft.com/office/drawing/2014/main" id="{10AD0CCC-90EB-6923-580D-7FF17E440429}"/>
              </a:ext>
            </a:extLst>
          </p:cNvPr>
          <p:cNvPicPr>
            <a:picLocks noChangeAspect="1"/>
          </p:cNvPicPr>
          <p:nvPr userDrawn="1"/>
        </p:nvPicPr>
        <p:blipFill>
          <a:blip r:embed="rId2">
            <a:alphaModFix amt="39000"/>
          </a:blip>
          <a:stretch>
            <a:fillRect/>
          </a:stretch>
        </p:blipFill>
        <p:spPr>
          <a:xfrm>
            <a:off x="8918358" y="-311305"/>
            <a:ext cx="4020671" cy="7679080"/>
          </a:xfrm>
          <a:prstGeom prst="rect">
            <a:avLst/>
          </a:prstGeom>
        </p:spPr>
      </p:pic>
      <p:sp>
        <p:nvSpPr>
          <p:cNvPr id="6" name="Oval 5">
            <a:extLst>
              <a:ext uri="{FF2B5EF4-FFF2-40B4-BE49-F238E27FC236}">
                <a16:creationId xmlns:a16="http://schemas.microsoft.com/office/drawing/2014/main" id="{7A3CE1F9-29A8-D0BB-FA91-CA339314A852}"/>
              </a:ext>
            </a:extLst>
          </p:cNvPr>
          <p:cNvSpPr/>
          <p:nvPr userDrawn="1"/>
        </p:nvSpPr>
        <p:spPr>
          <a:xfrm>
            <a:off x="5422900" y="1805980"/>
            <a:ext cx="5854700" cy="5854700"/>
          </a:xfrm>
          <a:prstGeom prst="ellipse">
            <a:avLst/>
          </a:prstGeom>
          <a:solidFill>
            <a:srgbClr val="002B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2">
            <a:extLst>
              <a:ext uri="{FF2B5EF4-FFF2-40B4-BE49-F238E27FC236}">
                <a16:creationId xmlns:a16="http://schemas.microsoft.com/office/drawing/2014/main" id="{E613AE7F-732E-BBD0-E36C-3E04EED265CD}"/>
              </a:ext>
            </a:extLst>
          </p:cNvPr>
          <p:cNvSpPr>
            <a:spLocks noGrp="1"/>
          </p:cNvSpPr>
          <p:nvPr>
            <p:ph idx="10"/>
          </p:nvPr>
        </p:nvSpPr>
        <p:spPr>
          <a:xfrm>
            <a:off x="6483927" y="3011107"/>
            <a:ext cx="3938155" cy="3368911"/>
          </a:xfrm>
          <a:prstGeom prst="rect">
            <a:avLst/>
          </a:prstGeom>
        </p:spPr>
        <p:txBody>
          <a:bodyPr anchor="ctr"/>
          <a:lstStyle>
            <a:lvl1pPr marL="0" indent="0" algn="ctr">
              <a:buNone/>
              <a:defRPr sz="3600">
                <a:solidFill>
                  <a:srgbClr val="FFF9ED"/>
                </a:solidFill>
                <a:latin typeface="Aptos" panose="020B0004020202020204" pitchFamily="34" charset="0"/>
              </a:defRPr>
            </a:lvl1pPr>
            <a:lvl2pPr marL="457200" indent="0">
              <a:buNone/>
              <a:defRPr>
                <a:solidFill>
                  <a:srgbClr val="FFF9ED"/>
                </a:solidFill>
                <a:latin typeface="Montserrat" pitchFamily="2" charset="77"/>
              </a:defRPr>
            </a:lvl2pPr>
            <a:lvl3pPr marL="914400" indent="0">
              <a:buNone/>
              <a:defRPr>
                <a:solidFill>
                  <a:srgbClr val="FFF9ED"/>
                </a:solidFill>
                <a:latin typeface="Montserrat" pitchFamily="2" charset="77"/>
              </a:defRPr>
            </a:lvl3pPr>
            <a:lvl4pPr marL="1371600" indent="0">
              <a:buNone/>
              <a:defRPr>
                <a:solidFill>
                  <a:srgbClr val="FFF9ED"/>
                </a:solidFill>
                <a:latin typeface="Montserrat" pitchFamily="2" charset="77"/>
              </a:defRPr>
            </a:lvl4pPr>
            <a:lvl5pPr marL="1828800" indent="0">
              <a:buNone/>
              <a:defRPr>
                <a:solidFill>
                  <a:srgbClr val="FFF9ED"/>
                </a:solidFill>
                <a:latin typeface="Montserrat" pitchFamily="2" charset="77"/>
              </a:defRPr>
            </a:lvl5pPr>
          </a:lstStyle>
          <a:p>
            <a:pPr lvl="0"/>
            <a:r>
              <a:rPr lang="en-US" dirty="0"/>
              <a:t>Click to edit Master text styles</a:t>
            </a:r>
          </a:p>
        </p:txBody>
      </p:sp>
      <p:sp>
        <p:nvSpPr>
          <p:cNvPr id="11" name="TextBox 10">
            <a:extLst>
              <a:ext uri="{FF2B5EF4-FFF2-40B4-BE49-F238E27FC236}">
                <a16:creationId xmlns:a16="http://schemas.microsoft.com/office/drawing/2014/main" id="{06CE47FA-66BC-0360-72BA-54B9635492C6}"/>
              </a:ext>
            </a:extLst>
          </p:cNvPr>
          <p:cNvSpPr txBox="1"/>
          <p:nvPr userDrawn="1"/>
        </p:nvSpPr>
        <p:spPr>
          <a:xfrm>
            <a:off x="10547074" y="6521929"/>
            <a:ext cx="1470992" cy="230832"/>
          </a:xfrm>
          <a:prstGeom prst="rect">
            <a:avLst/>
          </a:prstGeom>
          <a:noFill/>
        </p:spPr>
        <p:txBody>
          <a:bodyPr wrap="square" rtlCol="0">
            <a:spAutoFit/>
          </a:bodyPr>
          <a:lstStyle/>
          <a:p>
            <a:pPr algn="r"/>
            <a:fld id="{280A3460-7F5D-6741-9901-C81BBD399936}" type="slidenum">
              <a:rPr lang="en-US" sz="900" smtClean="0">
                <a:solidFill>
                  <a:srgbClr val="002B61"/>
                </a:solidFill>
                <a:latin typeface="Aptos" panose="020B0004020202020204" pitchFamily="34" charset="0"/>
              </a:rPr>
              <a:pPr algn="r"/>
              <a:t>‹#›</a:t>
            </a:fld>
            <a:endParaRPr lang="en-US" sz="900" dirty="0">
              <a:solidFill>
                <a:srgbClr val="002B61"/>
              </a:solidFill>
              <a:latin typeface="Aptos" panose="020B0004020202020204" pitchFamily="34" charset="0"/>
            </a:endParaRPr>
          </a:p>
        </p:txBody>
      </p:sp>
      <p:sp>
        <p:nvSpPr>
          <p:cNvPr id="12" name="Title 1">
            <a:extLst>
              <a:ext uri="{FF2B5EF4-FFF2-40B4-BE49-F238E27FC236}">
                <a16:creationId xmlns:a16="http://schemas.microsoft.com/office/drawing/2014/main" id="{FF60F253-806E-EEF1-B79E-805B7FA5029E}"/>
              </a:ext>
            </a:extLst>
          </p:cNvPr>
          <p:cNvSpPr>
            <a:spLocks noGrp="1"/>
          </p:cNvSpPr>
          <p:nvPr>
            <p:ph type="title"/>
          </p:nvPr>
        </p:nvSpPr>
        <p:spPr>
          <a:xfrm>
            <a:off x="382196" y="531728"/>
            <a:ext cx="11392269" cy="923000"/>
          </a:xfrm>
        </p:spPr>
        <p:txBody>
          <a:bodyPr anchor="t">
            <a:normAutofit/>
          </a:bodyPr>
          <a:lstStyle>
            <a:lvl1pPr>
              <a:lnSpc>
                <a:spcPct val="100000"/>
              </a:lnSpc>
              <a:defRPr sz="6000" b="0" i="0">
                <a:solidFill>
                  <a:schemeClr val="tx2"/>
                </a:solidFill>
                <a:latin typeface="Aptos Light" panose="020B0004020202020204" pitchFamily="34" charset="0"/>
              </a:defRPr>
            </a:lvl1pPr>
          </a:lstStyle>
          <a:p>
            <a:r>
              <a:rPr lang="en-US" dirty="0"/>
              <a:t>Click to edit Master title style</a:t>
            </a:r>
          </a:p>
        </p:txBody>
      </p:sp>
      <p:sp>
        <p:nvSpPr>
          <p:cNvPr id="16" name="Text Placeholder 9">
            <a:extLst>
              <a:ext uri="{FF2B5EF4-FFF2-40B4-BE49-F238E27FC236}">
                <a16:creationId xmlns:a16="http://schemas.microsoft.com/office/drawing/2014/main" id="{49ECC6D4-C2D8-F210-1C12-53AB72EA8D03}"/>
              </a:ext>
            </a:extLst>
          </p:cNvPr>
          <p:cNvSpPr>
            <a:spLocks noGrp="1"/>
          </p:cNvSpPr>
          <p:nvPr>
            <p:ph type="body" sz="quarter" idx="11" hasCustomPrompt="1"/>
          </p:nvPr>
        </p:nvSpPr>
        <p:spPr>
          <a:xfrm>
            <a:off x="382588" y="187325"/>
            <a:ext cx="6651625" cy="228311"/>
          </a:xfrm>
          <a:prstGeom prst="rect">
            <a:avLst/>
          </a:prstGeom>
        </p:spPr>
        <p:txBody>
          <a:bodyPr/>
          <a:lstStyle>
            <a:lvl1pPr marL="0" indent="0">
              <a:buNone/>
              <a:defRPr sz="1100" b="0" i="0" spc="300">
                <a:solidFill>
                  <a:schemeClr val="tx2"/>
                </a:solidFill>
                <a:latin typeface="Aptos" panose="020B0004020202020204" pitchFamily="34" charset="0"/>
              </a:defRPr>
            </a:lvl1pPr>
            <a:lvl2pPr marL="457200" indent="0">
              <a:buNone/>
              <a:defRPr sz="1100" b="0" i="0" spc="300">
                <a:solidFill>
                  <a:schemeClr val="tx2"/>
                </a:solidFill>
                <a:latin typeface="Aptos" panose="020B0004020202020204" pitchFamily="34" charset="0"/>
              </a:defRPr>
            </a:lvl2pPr>
            <a:lvl3pPr marL="914400" indent="0">
              <a:buNone/>
              <a:defRPr sz="1100" b="0" i="0" spc="300">
                <a:solidFill>
                  <a:schemeClr val="tx2"/>
                </a:solidFill>
                <a:latin typeface="Aptos" panose="020B0004020202020204" pitchFamily="34" charset="0"/>
              </a:defRPr>
            </a:lvl3pPr>
            <a:lvl4pPr marL="1371600" indent="0">
              <a:buNone/>
              <a:defRPr sz="1100" b="0" i="0" spc="300">
                <a:solidFill>
                  <a:schemeClr val="tx2"/>
                </a:solidFill>
                <a:latin typeface="Aptos" panose="020B0004020202020204" pitchFamily="34" charset="0"/>
              </a:defRPr>
            </a:lvl4pPr>
            <a:lvl5pPr marL="1828800" indent="0">
              <a:buNone/>
              <a:defRPr sz="1100" b="0" i="0" spc="300">
                <a:solidFill>
                  <a:schemeClr val="tx2"/>
                </a:solidFill>
                <a:latin typeface="Aptos" panose="020B00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424542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45CE62-F118-AF42-BA8B-6BFEC3A20A50}"/>
              </a:ext>
            </a:extLst>
          </p:cNvPr>
          <p:cNvSpPr>
            <a:spLocks noGrp="1"/>
          </p:cNvSpPr>
          <p:nvPr>
            <p:ph idx="1"/>
          </p:nvPr>
        </p:nvSpPr>
        <p:spPr>
          <a:xfrm>
            <a:off x="382196" y="1819228"/>
            <a:ext cx="11392269" cy="721806"/>
          </a:xfrm>
          <a:prstGeom prst="rect">
            <a:avLst/>
          </a:prstGeom>
        </p:spPr>
        <p:txBody>
          <a:bodyPr/>
          <a:lstStyle>
            <a:lvl1pPr marL="0" indent="0">
              <a:lnSpc>
                <a:spcPct val="100000"/>
              </a:lnSpc>
              <a:buNone/>
              <a:defRPr sz="2400">
                <a:solidFill>
                  <a:schemeClr val="tx1"/>
                </a:solidFill>
                <a:latin typeface="Aptos" panose="020B0004020202020204" pitchFamily="34" charset="0"/>
              </a:defRPr>
            </a:lvl1pPr>
            <a:lvl2pPr marL="457200" indent="0">
              <a:buNone/>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dirty="0"/>
              <a:t>Click to edit Master text styles</a:t>
            </a:r>
          </a:p>
        </p:txBody>
      </p:sp>
      <p:grpSp>
        <p:nvGrpSpPr>
          <p:cNvPr id="20" name="Graphic 36">
            <a:extLst>
              <a:ext uri="{FF2B5EF4-FFF2-40B4-BE49-F238E27FC236}">
                <a16:creationId xmlns:a16="http://schemas.microsoft.com/office/drawing/2014/main" id="{744341A8-89F8-4380-A37B-3DCE32F1C24A}"/>
              </a:ext>
            </a:extLst>
          </p:cNvPr>
          <p:cNvGrpSpPr/>
          <p:nvPr userDrawn="1"/>
        </p:nvGrpSpPr>
        <p:grpSpPr>
          <a:xfrm>
            <a:off x="317524" y="6492875"/>
            <a:ext cx="629523" cy="161933"/>
            <a:chOff x="5539739" y="3286125"/>
            <a:chExt cx="1111567" cy="285930"/>
          </a:xfrm>
        </p:grpSpPr>
        <p:sp>
          <p:nvSpPr>
            <p:cNvPr id="21" name="Freeform: Shape 20">
              <a:extLst>
                <a:ext uri="{FF2B5EF4-FFF2-40B4-BE49-F238E27FC236}">
                  <a16:creationId xmlns:a16="http://schemas.microsoft.com/office/drawing/2014/main" id="{E415CB5B-485A-4F0B-95CF-D95BB1C1781B}"/>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4E4D12C8-FB2A-4B88-9768-1D26FB72B2E2}"/>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2E884F7E-F58E-4434-8BFE-25E101492451}"/>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E441518-1840-4665-BA96-CC18606FDCE7}"/>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46D162B4-90CA-4ECB-A021-27F74C4E5C0F}"/>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pic>
        <p:nvPicPr>
          <p:cNvPr id="4" name="Picture 3">
            <a:extLst>
              <a:ext uri="{FF2B5EF4-FFF2-40B4-BE49-F238E27FC236}">
                <a16:creationId xmlns:a16="http://schemas.microsoft.com/office/drawing/2014/main" id="{10AD0CCC-90EB-6923-580D-7FF17E440429}"/>
              </a:ext>
            </a:extLst>
          </p:cNvPr>
          <p:cNvPicPr>
            <a:picLocks noChangeAspect="1"/>
          </p:cNvPicPr>
          <p:nvPr userDrawn="1"/>
        </p:nvPicPr>
        <p:blipFill>
          <a:blip r:embed="rId2">
            <a:alphaModFix amt="39000"/>
          </a:blip>
          <a:stretch>
            <a:fillRect/>
          </a:stretch>
        </p:blipFill>
        <p:spPr>
          <a:xfrm>
            <a:off x="8918358" y="-311305"/>
            <a:ext cx="4020671" cy="7679080"/>
          </a:xfrm>
          <a:prstGeom prst="rect">
            <a:avLst/>
          </a:prstGeom>
        </p:spPr>
      </p:pic>
      <p:sp>
        <p:nvSpPr>
          <p:cNvPr id="5" name="Rounded Rectangle 4">
            <a:extLst>
              <a:ext uri="{FF2B5EF4-FFF2-40B4-BE49-F238E27FC236}">
                <a16:creationId xmlns:a16="http://schemas.microsoft.com/office/drawing/2014/main" id="{2FCD0DB9-00CD-E3B3-BF89-9800CAA34894}"/>
              </a:ext>
            </a:extLst>
          </p:cNvPr>
          <p:cNvSpPr/>
          <p:nvPr userDrawn="1"/>
        </p:nvSpPr>
        <p:spPr>
          <a:xfrm>
            <a:off x="571500" y="3018832"/>
            <a:ext cx="3528072" cy="3229263"/>
          </a:xfrm>
          <a:prstGeom prst="roundRect">
            <a:avLst>
              <a:gd name="adj" fmla="val 17718"/>
            </a:avLst>
          </a:prstGeom>
          <a:solidFill>
            <a:srgbClr val="FFFFFF">
              <a:alpha val="52157"/>
            </a:srgbClr>
          </a:solidFill>
          <a:ln>
            <a:solidFill>
              <a:srgbClr val="E4DED7"/>
            </a:solidFill>
          </a:ln>
        </p:spPr>
        <p:style>
          <a:lnRef idx="2">
            <a:schemeClr val="accent1">
              <a:shade val="15000"/>
            </a:schemeClr>
          </a:lnRef>
          <a:fillRef idx="1">
            <a:schemeClr val="accent1"/>
          </a:fillRef>
          <a:effectRef idx="0">
            <a:schemeClr val="accent1"/>
          </a:effectRef>
          <a:fontRef idx="minor">
            <a:schemeClr val="lt1"/>
          </a:fontRef>
        </p:style>
        <p:txBody>
          <a:bodyPr lIns="274320" tIns="182880" rtlCol="0" anchor="t"/>
          <a:lstStyle/>
          <a:p>
            <a:pPr>
              <a:spcAft>
                <a:spcPts val="1200"/>
              </a:spcAft>
            </a:pPr>
            <a:endParaRPr lang="en-US" dirty="0">
              <a:solidFill>
                <a:srgbClr val="002B61"/>
              </a:solidFill>
              <a:latin typeface="Aptos" panose="020B0004020202020204" pitchFamily="34" charset="0"/>
            </a:endParaRPr>
          </a:p>
        </p:txBody>
      </p:sp>
      <p:sp>
        <p:nvSpPr>
          <p:cNvPr id="9" name="Rounded Rectangle 8">
            <a:extLst>
              <a:ext uri="{FF2B5EF4-FFF2-40B4-BE49-F238E27FC236}">
                <a16:creationId xmlns:a16="http://schemas.microsoft.com/office/drawing/2014/main" id="{B8376A70-AA58-9B12-14AC-5BD851A855F9}"/>
              </a:ext>
            </a:extLst>
          </p:cNvPr>
          <p:cNvSpPr/>
          <p:nvPr userDrawn="1"/>
        </p:nvSpPr>
        <p:spPr>
          <a:xfrm>
            <a:off x="4318000" y="3018832"/>
            <a:ext cx="3528072" cy="3229263"/>
          </a:xfrm>
          <a:prstGeom prst="roundRect">
            <a:avLst>
              <a:gd name="adj" fmla="val 17718"/>
            </a:avLst>
          </a:prstGeom>
          <a:solidFill>
            <a:srgbClr val="FFFFFF">
              <a:alpha val="52157"/>
            </a:srgbClr>
          </a:solidFill>
          <a:ln>
            <a:solidFill>
              <a:srgbClr val="E4DED7"/>
            </a:solidFill>
          </a:ln>
        </p:spPr>
        <p:style>
          <a:lnRef idx="2">
            <a:schemeClr val="accent1">
              <a:shade val="15000"/>
            </a:schemeClr>
          </a:lnRef>
          <a:fillRef idx="1">
            <a:schemeClr val="accent1"/>
          </a:fillRef>
          <a:effectRef idx="0">
            <a:schemeClr val="accent1"/>
          </a:effectRef>
          <a:fontRef idx="minor">
            <a:schemeClr val="lt1"/>
          </a:fontRef>
        </p:style>
        <p:txBody>
          <a:bodyPr lIns="274320" tIns="182880" rtlCol="0" anchor="t"/>
          <a:lstStyle/>
          <a:p>
            <a:pPr>
              <a:spcAft>
                <a:spcPts val="1200"/>
              </a:spcAft>
            </a:pPr>
            <a:endParaRPr lang="en-US" dirty="0">
              <a:solidFill>
                <a:srgbClr val="002B61"/>
              </a:solidFill>
              <a:latin typeface="Aptos" panose="020B0004020202020204" pitchFamily="34" charset="0"/>
            </a:endParaRPr>
          </a:p>
        </p:txBody>
      </p:sp>
      <p:sp>
        <p:nvSpPr>
          <p:cNvPr id="10" name="Rounded Rectangle 9">
            <a:extLst>
              <a:ext uri="{FF2B5EF4-FFF2-40B4-BE49-F238E27FC236}">
                <a16:creationId xmlns:a16="http://schemas.microsoft.com/office/drawing/2014/main" id="{A5CB27D9-F682-F91C-3588-E80A1F8487D9}"/>
              </a:ext>
            </a:extLst>
          </p:cNvPr>
          <p:cNvSpPr/>
          <p:nvPr userDrawn="1"/>
        </p:nvSpPr>
        <p:spPr>
          <a:xfrm>
            <a:off x="8064500" y="3018832"/>
            <a:ext cx="3528072" cy="3229263"/>
          </a:xfrm>
          <a:prstGeom prst="roundRect">
            <a:avLst>
              <a:gd name="adj" fmla="val 17718"/>
            </a:avLst>
          </a:prstGeom>
          <a:solidFill>
            <a:srgbClr val="FFFFFF">
              <a:alpha val="52157"/>
            </a:srgbClr>
          </a:solidFill>
          <a:ln>
            <a:solidFill>
              <a:srgbClr val="E4DED7"/>
            </a:solidFill>
          </a:ln>
        </p:spPr>
        <p:style>
          <a:lnRef idx="2">
            <a:schemeClr val="accent1">
              <a:shade val="15000"/>
            </a:schemeClr>
          </a:lnRef>
          <a:fillRef idx="1">
            <a:schemeClr val="accent1"/>
          </a:fillRef>
          <a:effectRef idx="0">
            <a:schemeClr val="accent1"/>
          </a:effectRef>
          <a:fontRef idx="minor">
            <a:schemeClr val="lt1"/>
          </a:fontRef>
        </p:style>
        <p:txBody>
          <a:bodyPr lIns="274320" tIns="182880" rtlCol="0" anchor="t"/>
          <a:lstStyle/>
          <a:p>
            <a:pPr>
              <a:spcAft>
                <a:spcPts val="1200"/>
              </a:spcAft>
            </a:pPr>
            <a:endParaRPr lang="en-US" dirty="0">
              <a:solidFill>
                <a:srgbClr val="002B61"/>
              </a:solidFill>
              <a:latin typeface="Aptos" panose="020B0004020202020204" pitchFamily="34" charset="0"/>
            </a:endParaRPr>
          </a:p>
        </p:txBody>
      </p:sp>
      <p:sp>
        <p:nvSpPr>
          <p:cNvPr id="11" name="Content Placeholder 2">
            <a:extLst>
              <a:ext uri="{FF2B5EF4-FFF2-40B4-BE49-F238E27FC236}">
                <a16:creationId xmlns:a16="http://schemas.microsoft.com/office/drawing/2014/main" id="{88206C5B-A405-5A51-CCD2-B0E2B79A532E}"/>
              </a:ext>
            </a:extLst>
          </p:cNvPr>
          <p:cNvSpPr>
            <a:spLocks noGrp="1"/>
          </p:cNvSpPr>
          <p:nvPr>
            <p:ph idx="10"/>
          </p:nvPr>
        </p:nvSpPr>
        <p:spPr>
          <a:xfrm>
            <a:off x="922773" y="3429000"/>
            <a:ext cx="2755609" cy="2389909"/>
          </a:xfrm>
          <a:prstGeom prst="rect">
            <a:avLst/>
          </a:prstGeom>
        </p:spPr>
        <p:txBody>
          <a:bodyPr/>
          <a:lstStyle>
            <a:lvl1pPr marL="0" indent="0">
              <a:lnSpc>
                <a:spcPct val="100000"/>
              </a:lnSpc>
              <a:buNone/>
              <a:defRPr sz="1800">
                <a:solidFill>
                  <a:schemeClr val="tx1"/>
                </a:solidFill>
                <a:latin typeface="Aptos" panose="020B0004020202020204" pitchFamily="34" charset="0"/>
              </a:defRPr>
            </a:lvl1pPr>
            <a:lvl2pPr marL="457200" indent="0">
              <a:buNone/>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dirty="0"/>
              <a:t>Click to edit Master text styles</a:t>
            </a:r>
          </a:p>
        </p:txBody>
      </p:sp>
      <p:sp>
        <p:nvSpPr>
          <p:cNvPr id="12" name="Content Placeholder 2">
            <a:extLst>
              <a:ext uri="{FF2B5EF4-FFF2-40B4-BE49-F238E27FC236}">
                <a16:creationId xmlns:a16="http://schemas.microsoft.com/office/drawing/2014/main" id="{B335B039-7BC1-ACBB-E13D-D4F51C8CFF2A}"/>
              </a:ext>
            </a:extLst>
          </p:cNvPr>
          <p:cNvSpPr>
            <a:spLocks noGrp="1"/>
          </p:cNvSpPr>
          <p:nvPr>
            <p:ph idx="11"/>
          </p:nvPr>
        </p:nvSpPr>
        <p:spPr>
          <a:xfrm>
            <a:off x="4715455" y="3429000"/>
            <a:ext cx="2755609" cy="2389909"/>
          </a:xfrm>
          <a:prstGeom prst="rect">
            <a:avLst/>
          </a:prstGeom>
        </p:spPr>
        <p:txBody>
          <a:bodyPr/>
          <a:lstStyle>
            <a:lvl1pPr marL="0" indent="0">
              <a:lnSpc>
                <a:spcPct val="100000"/>
              </a:lnSpc>
              <a:buNone/>
              <a:defRPr sz="1800">
                <a:solidFill>
                  <a:schemeClr val="tx1"/>
                </a:solidFill>
                <a:latin typeface="Aptos" panose="020B0004020202020204" pitchFamily="34" charset="0"/>
              </a:defRPr>
            </a:lvl1pPr>
            <a:lvl2pPr marL="457200" indent="0">
              <a:buNone/>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dirty="0"/>
              <a:t>Click to edit Master text styles</a:t>
            </a:r>
          </a:p>
        </p:txBody>
      </p:sp>
      <p:sp>
        <p:nvSpPr>
          <p:cNvPr id="13" name="Content Placeholder 2">
            <a:extLst>
              <a:ext uri="{FF2B5EF4-FFF2-40B4-BE49-F238E27FC236}">
                <a16:creationId xmlns:a16="http://schemas.microsoft.com/office/drawing/2014/main" id="{920C3BC0-4680-7F39-33E9-8F0497254B9F}"/>
              </a:ext>
            </a:extLst>
          </p:cNvPr>
          <p:cNvSpPr>
            <a:spLocks noGrp="1"/>
          </p:cNvSpPr>
          <p:nvPr>
            <p:ph idx="12"/>
          </p:nvPr>
        </p:nvSpPr>
        <p:spPr>
          <a:xfrm>
            <a:off x="8466573" y="3429000"/>
            <a:ext cx="2755609" cy="2389909"/>
          </a:xfrm>
          <a:prstGeom prst="rect">
            <a:avLst/>
          </a:prstGeom>
        </p:spPr>
        <p:txBody>
          <a:bodyPr/>
          <a:lstStyle>
            <a:lvl1pPr marL="0" indent="0">
              <a:lnSpc>
                <a:spcPct val="100000"/>
              </a:lnSpc>
              <a:buNone/>
              <a:defRPr sz="1800">
                <a:solidFill>
                  <a:schemeClr val="tx1"/>
                </a:solidFill>
                <a:latin typeface="Aptos" panose="020B0004020202020204" pitchFamily="34" charset="0"/>
              </a:defRPr>
            </a:lvl1pPr>
            <a:lvl2pPr marL="457200" indent="0">
              <a:buNone/>
              <a:defRPr>
                <a:solidFill>
                  <a:schemeClr val="tx1"/>
                </a:solidFill>
                <a:latin typeface="Montserrat" pitchFamily="2" charset="77"/>
              </a:defRPr>
            </a:lvl2pPr>
            <a:lvl3pPr>
              <a:defRPr>
                <a:solidFill>
                  <a:schemeClr val="tx1"/>
                </a:solidFill>
                <a:latin typeface="Montserrat" pitchFamily="2" charset="77"/>
              </a:defRPr>
            </a:lvl3pPr>
            <a:lvl4pPr>
              <a:defRPr>
                <a:solidFill>
                  <a:schemeClr val="tx1"/>
                </a:solidFill>
                <a:latin typeface="Montserrat" pitchFamily="2" charset="77"/>
              </a:defRPr>
            </a:lvl4pPr>
            <a:lvl5pPr>
              <a:defRPr>
                <a:solidFill>
                  <a:schemeClr val="tx1"/>
                </a:solidFill>
                <a:latin typeface="Montserrat" pitchFamily="2" charset="77"/>
              </a:defRPr>
            </a:lvl5pPr>
          </a:lstStyle>
          <a:p>
            <a:pPr lvl="0"/>
            <a:r>
              <a:rPr lang="en-US" dirty="0"/>
              <a:t>Click to edit Master text styles</a:t>
            </a:r>
          </a:p>
        </p:txBody>
      </p:sp>
      <p:sp>
        <p:nvSpPr>
          <p:cNvPr id="16" name="TextBox 15">
            <a:extLst>
              <a:ext uri="{FF2B5EF4-FFF2-40B4-BE49-F238E27FC236}">
                <a16:creationId xmlns:a16="http://schemas.microsoft.com/office/drawing/2014/main" id="{A8153ABA-256C-B8A4-AAEE-43CCD354C91D}"/>
              </a:ext>
            </a:extLst>
          </p:cNvPr>
          <p:cNvSpPr txBox="1"/>
          <p:nvPr userDrawn="1"/>
        </p:nvSpPr>
        <p:spPr>
          <a:xfrm>
            <a:off x="10547074" y="6521929"/>
            <a:ext cx="1470992" cy="230832"/>
          </a:xfrm>
          <a:prstGeom prst="rect">
            <a:avLst/>
          </a:prstGeom>
          <a:noFill/>
        </p:spPr>
        <p:txBody>
          <a:bodyPr wrap="square" rtlCol="0">
            <a:spAutoFit/>
          </a:bodyPr>
          <a:lstStyle/>
          <a:p>
            <a:pPr algn="r"/>
            <a:fld id="{280A3460-7F5D-6741-9901-C81BBD399936}" type="slidenum">
              <a:rPr lang="en-US" sz="900" smtClean="0">
                <a:solidFill>
                  <a:srgbClr val="002B61"/>
                </a:solidFill>
                <a:latin typeface="Aptos" panose="020B0004020202020204" pitchFamily="34" charset="0"/>
              </a:rPr>
              <a:pPr algn="r"/>
              <a:t>‹#›</a:t>
            </a:fld>
            <a:endParaRPr lang="en-US" sz="900" dirty="0">
              <a:solidFill>
                <a:srgbClr val="002B61"/>
              </a:solidFill>
              <a:latin typeface="Aptos" panose="020B0004020202020204" pitchFamily="34" charset="0"/>
            </a:endParaRPr>
          </a:p>
        </p:txBody>
      </p:sp>
      <p:sp>
        <p:nvSpPr>
          <p:cNvPr id="17" name="Title 1">
            <a:extLst>
              <a:ext uri="{FF2B5EF4-FFF2-40B4-BE49-F238E27FC236}">
                <a16:creationId xmlns:a16="http://schemas.microsoft.com/office/drawing/2014/main" id="{D71719D6-DE50-083C-6A3F-261D05795A50}"/>
              </a:ext>
            </a:extLst>
          </p:cNvPr>
          <p:cNvSpPr>
            <a:spLocks noGrp="1"/>
          </p:cNvSpPr>
          <p:nvPr>
            <p:ph type="title"/>
          </p:nvPr>
        </p:nvSpPr>
        <p:spPr>
          <a:xfrm>
            <a:off x="382196" y="531728"/>
            <a:ext cx="11392269" cy="923000"/>
          </a:xfrm>
        </p:spPr>
        <p:txBody>
          <a:bodyPr anchor="t">
            <a:normAutofit/>
          </a:bodyPr>
          <a:lstStyle>
            <a:lvl1pPr>
              <a:lnSpc>
                <a:spcPct val="100000"/>
              </a:lnSpc>
              <a:defRPr sz="6000" b="0" i="0">
                <a:solidFill>
                  <a:schemeClr val="tx2"/>
                </a:solidFill>
                <a:latin typeface="Aptos Light" panose="020B0004020202020204" pitchFamily="34" charset="0"/>
              </a:defRPr>
            </a:lvl1pPr>
          </a:lstStyle>
          <a:p>
            <a:r>
              <a:rPr lang="en-US" dirty="0"/>
              <a:t>Click to edit Master title style</a:t>
            </a:r>
          </a:p>
        </p:txBody>
      </p:sp>
      <p:sp>
        <p:nvSpPr>
          <p:cNvPr id="19" name="Text Placeholder 9">
            <a:extLst>
              <a:ext uri="{FF2B5EF4-FFF2-40B4-BE49-F238E27FC236}">
                <a16:creationId xmlns:a16="http://schemas.microsoft.com/office/drawing/2014/main" id="{96505BEB-B800-E5BF-3563-A2D8366E3E8A}"/>
              </a:ext>
            </a:extLst>
          </p:cNvPr>
          <p:cNvSpPr>
            <a:spLocks noGrp="1"/>
          </p:cNvSpPr>
          <p:nvPr>
            <p:ph type="body" sz="quarter" idx="13" hasCustomPrompt="1"/>
          </p:nvPr>
        </p:nvSpPr>
        <p:spPr>
          <a:xfrm>
            <a:off x="382588" y="187325"/>
            <a:ext cx="6651625" cy="228311"/>
          </a:xfrm>
          <a:prstGeom prst="rect">
            <a:avLst/>
          </a:prstGeom>
        </p:spPr>
        <p:txBody>
          <a:bodyPr/>
          <a:lstStyle>
            <a:lvl1pPr marL="0" indent="0">
              <a:buNone/>
              <a:defRPr sz="1100" b="0" i="0" spc="300">
                <a:solidFill>
                  <a:schemeClr val="tx2"/>
                </a:solidFill>
                <a:latin typeface="Aptos" panose="020B0004020202020204" pitchFamily="34" charset="0"/>
              </a:defRPr>
            </a:lvl1pPr>
            <a:lvl2pPr marL="457200" indent="0">
              <a:buNone/>
              <a:defRPr sz="1100" b="0" i="0" spc="300">
                <a:solidFill>
                  <a:schemeClr val="tx2"/>
                </a:solidFill>
                <a:latin typeface="Aptos" panose="020B0004020202020204" pitchFamily="34" charset="0"/>
              </a:defRPr>
            </a:lvl2pPr>
            <a:lvl3pPr marL="914400" indent="0">
              <a:buNone/>
              <a:defRPr sz="1100" b="0" i="0" spc="300">
                <a:solidFill>
                  <a:schemeClr val="tx2"/>
                </a:solidFill>
                <a:latin typeface="Aptos" panose="020B0004020202020204" pitchFamily="34" charset="0"/>
              </a:defRPr>
            </a:lvl3pPr>
            <a:lvl4pPr marL="1371600" indent="0">
              <a:buNone/>
              <a:defRPr sz="1100" b="0" i="0" spc="300">
                <a:solidFill>
                  <a:schemeClr val="tx2"/>
                </a:solidFill>
                <a:latin typeface="Aptos" panose="020B0004020202020204" pitchFamily="34" charset="0"/>
              </a:defRPr>
            </a:lvl4pPr>
            <a:lvl5pPr marL="1828800" indent="0">
              <a:buNone/>
              <a:defRPr sz="1100" b="0" i="0" spc="300">
                <a:solidFill>
                  <a:schemeClr val="tx2"/>
                </a:solidFill>
                <a:latin typeface="Aptos" panose="020B00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2990744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Logo Only">
    <p:spTree>
      <p:nvGrpSpPr>
        <p:cNvPr id="1" name=""/>
        <p:cNvGrpSpPr/>
        <p:nvPr/>
      </p:nvGrpSpPr>
      <p:grpSpPr>
        <a:xfrm>
          <a:off x="0" y="0"/>
          <a:ext cx="0" cy="0"/>
          <a:chOff x="0" y="0"/>
          <a:chExt cx="0" cy="0"/>
        </a:xfrm>
      </p:grpSpPr>
      <p:grpSp>
        <p:nvGrpSpPr>
          <p:cNvPr id="5" name="Graphic 36">
            <a:extLst>
              <a:ext uri="{FF2B5EF4-FFF2-40B4-BE49-F238E27FC236}">
                <a16:creationId xmlns:a16="http://schemas.microsoft.com/office/drawing/2014/main" id="{FBB2D71B-886C-48D7-57E7-BA53AACCE285}"/>
              </a:ext>
            </a:extLst>
          </p:cNvPr>
          <p:cNvGrpSpPr/>
          <p:nvPr userDrawn="1"/>
        </p:nvGrpSpPr>
        <p:grpSpPr>
          <a:xfrm>
            <a:off x="317524" y="6492875"/>
            <a:ext cx="629523" cy="161933"/>
            <a:chOff x="5539739" y="3286125"/>
            <a:chExt cx="1111567" cy="285930"/>
          </a:xfrm>
        </p:grpSpPr>
        <p:sp>
          <p:nvSpPr>
            <p:cNvPr id="6" name="Freeform: Shape 20">
              <a:extLst>
                <a:ext uri="{FF2B5EF4-FFF2-40B4-BE49-F238E27FC236}">
                  <a16:creationId xmlns:a16="http://schemas.microsoft.com/office/drawing/2014/main" id="{43568355-199F-8D84-C116-DC66D88DCC3C}"/>
                </a:ext>
              </a:extLst>
            </p:cNvPr>
            <p:cNvSpPr/>
            <p:nvPr/>
          </p:nvSpPr>
          <p:spPr>
            <a:xfrm>
              <a:off x="5897880" y="3286125"/>
              <a:ext cx="337184" cy="285930"/>
            </a:xfrm>
            <a:custGeom>
              <a:avLst/>
              <a:gdLst>
                <a:gd name="connsiteX0" fmla="*/ 337185 w 337184"/>
                <a:gd name="connsiteY0" fmla="*/ 189548 h 285930"/>
                <a:gd name="connsiteX1" fmla="*/ 290512 w 337184"/>
                <a:gd name="connsiteY1" fmla="*/ 234315 h 285930"/>
                <a:gd name="connsiteX2" fmla="*/ 209550 w 337184"/>
                <a:gd name="connsiteY2" fmla="*/ 255270 h 285930"/>
                <a:gd name="connsiteX3" fmla="*/ 97155 w 337184"/>
                <a:gd name="connsiteY3" fmla="*/ 143828 h 285930"/>
                <a:gd name="connsiteX4" fmla="*/ 199072 w 337184"/>
                <a:gd name="connsiteY4" fmla="*/ 25717 h 285930"/>
                <a:gd name="connsiteX5" fmla="*/ 268605 w 337184"/>
                <a:gd name="connsiteY5" fmla="*/ 47625 h 285930"/>
                <a:gd name="connsiteX6" fmla="*/ 299085 w 337184"/>
                <a:gd name="connsiteY6" fmla="*/ 102870 h 285930"/>
                <a:gd name="connsiteX7" fmla="*/ 337185 w 337184"/>
                <a:gd name="connsiteY7" fmla="*/ 102870 h 285930"/>
                <a:gd name="connsiteX8" fmla="*/ 337185 w 337184"/>
                <a:gd name="connsiteY8" fmla="*/ 7620 h 285930"/>
                <a:gd name="connsiteX9" fmla="*/ 298133 w 337184"/>
                <a:gd name="connsiteY9" fmla="*/ 7620 h 285930"/>
                <a:gd name="connsiteX10" fmla="*/ 290512 w 337184"/>
                <a:gd name="connsiteY10" fmla="*/ 23813 h 285930"/>
                <a:gd name="connsiteX11" fmla="*/ 186690 w 337184"/>
                <a:gd name="connsiteY11" fmla="*/ 0 h 285930"/>
                <a:gd name="connsiteX12" fmla="*/ 0 w 337184"/>
                <a:gd name="connsiteY12" fmla="*/ 147638 h 285930"/>
                <a:gd name="connsiteX13" fmla="*/ 124777 w 337184"/>
                <a:gd name="connsiteY13" fmla="*/ 278130 h 285930"/>
                <a:gd name="connsiteX14" fmla="*/ 193358 w 337184"/>
                <a:gd name="connsiteY14" fmla="*/ 285750 h 285930"/>
                <a:gd name="connsiteX15" fmla="*/ 336233 w 337184"/>
                <a:gd name="connsiteY15" fmla="*/ 236220 h 285930"/>
                <a:gd name="connsiteX16" fmla="*/ 336233 w 337184"/>
                <a:gd name="connsiteY16" fmla="*/ 189548 h 285930"/>
                <a:gd name="connsiteX17" fmla="*/ 337185 w 337184"/>
                <a:gd name="connsiteY17" fmla="*/ 189548 h 285930"/>
                <a:gd name="connsiteX18" fmla="*/ 337185 w 337184"/>
                <a:gd name="connsiteY18" fmla="*/ 189548 h 285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7184" h="285930">
                  <a:moveTo>
                    <a:pt x="337185" y="189548"/>
                  </a:moveTo>
                  <a:cubicBezTo>
                    <a:pt x="325755" y="202883"/>
                    <a:pt x="307658" y="223838"/>
                    <a:pt x="290512" y="234315"/>
                  </a:cubicBezTo>
                  <a:cubicBezTo>
                    <a:pt x="269558" y="247650"/>
                    <a:pt x="240030" y="255270"/>
                    <a:pt x="209550" y="255270"/>
                  </a:cubicBezTo>
                  <a:cubicBezTo>
                    <a:pt x="122872" y="255270"/>
                    <a:pt x="97155" y="199073"/>
                    <a:pt x="97155" y="143828"/>
                  </a:cubicBezTo>
                  <a:cubicBezTo>
                    <a:pt x="97155" y="86678"/>
                    <a:pt x="122872" y="25717"/>
                    <a:pt x="199072" y="25717"/>
                  </a:cubicBezTo>
                  <a:cubicBezTo>
                    <a:pt x="211455" y="25717"/>
                    <a:pt x="241935" y="25717"/>
                    <a:pt x="268605" y="47625"/>
                  </a:cubicBezTo>
                  <a:cubicBezTo>
                    <a:pt x="293370" y="66675"/>
                    <a:pt x="296228" y="89535"/>
                    <a:pt x="299085" y="102870"/>
                  </a:cubicBezTo>
                  <a:lnTo>
                    <a:pt x="337185" y="102870"/>
                  </a:lnTo>
                  <a:lnTo>
                    <a:pt x="337185" y="7620"/>
                  </a:lnTo>
                  <a:lnTo>
                    <a:pt x="298133" y="7620"/>
                  </a:lnTo>
                  <a:lnTo>
                    <a:pt x="290512" y="23813"/>
                  </a:lnTo>
                  <a:cubicBezTo>
                    <a:pt x="274320" y="16192"/>
                    <a:pt x="243840" y="0"/>
                    <a:pt x="186690" y="0"/>
                  </a:cubicBezTo>
                  <a:cubicBezTo>
                    <a:pt x="80010" y="0"/>
                    <a:pt x="0" y="65723"/>
                    <a:pt x="0" y="147638"/>
                  </a:cubicBezTo>
                  <a:cubicBezTo>
                    <a:pt x="0" y="220980"/>
                    <a:pt x="60960" y="262890"/>
                    <a:pt x="124777" y="278130"/>
                  </a:cubicBezTo>
                  <a:cubicBezTo>
                    <a:pt x="146685" y="283845"/>
                    <a:pt x="170497" y="286703"/>
                    <a:pt x="193358" y="285750"/>
                  </a:cubicBezTo>
                  <a:cubicBezTo>
                    <a:pt x="272415" y="281940"/>
                    <a:pt x="306705" y="260985"/>
                    <a:pt x="336233" y="236220"/>
                  </a:cubicBezTo>
                  <a:lnTo>
                    <a:pt x="336233" y="189548"/>
                  </a:lnTo>
                  <a:lnTo>
                    <a:pt x="337185" y="189548"/>
                  </a:lnTo>
                  <a:lnTo>
                    <a:pt x="337185" y="189548"/>
                  </a:lnTo>
                  <a:close/>
                </a:path>
              </a:pathLst>
            </a:custGeom>
            <a:solidFill>
              <a:srgbClr val="19305A"/>
            </a:solidFill>
            <a:ln w="9525" cap="flat">
              <a:noFill/>
              <a:prstDash val="solid"/>
              <a:miter/>
            </a:ln>
          </p:spPr>
          <p:txBody>
            <a:bodyPr rtlCol="0" anchor="ctr"/>
            <a:lstStyle/>
            <a:p>
              <a:endParaRPr lang="en-US"/>
            </a:p>
          </p:txBody>
        </p:sp>
        <p:sp>
          <p:nvSpPr>
            <p:cNvPr id="7" name="Freeform: Shape 21">
              <a:extLst>
                <a:ext uri="{FF2B5EF4-FFF2-40B4-BE49-F238E27FC236}">
                  <a16:creationId xmlns:a16="http://schemas.microsoft.com/office/drawing/2014/main" id="{F770D4E3-888C-4411-EA30-3F4C8460F1E9}"/>
                </a:ext>
              </a:extLst>
            </p:cNvPr>
            <p:cNvSpPr/>
            <p:nvPr/>
          </p:nvSpPr>
          <p:spPr>
            <a:xfrm>
              <a:off x="6244589" y="3294697"/>
              <a:ext cx="351472" cy="267652"/>
            </a:xfrm>
            <a:custGeom>
              <a:avLst/>
              <a:gdLst>
                <a:gd name="connsiteX0" fmla="*/ 0 w 351472"/>
                <a:gd name="connsiteY0" fmla="*/ 0 h 267652"/>
                <a:gd name="connsiteX1" fmla="*/ 0 w 351472"/>
                <a:gd name="connsiteY1" fmla="*/ 95250 h 267652"/>
                <a:gd name="connsiteX2" fmla="*/ 28575 w 351472"/>
                <a:gd name="connsiteY2" fmla="*/ 94298 h 267652"/>
                <a:gd name="connsiteX3" fmla="*/ 41910 w 351472"/>
                <a:gd name="connsiteY3" fmla="*/ 40005 h 267652"/>
                <a:gd name="connsiteX4" fmla="*/ 86677 w 351472"/>
                <a:gd name="connsiteY4" fmla="*/ 26670 h 267652"/>
                <a:gd name="connsiteX5" fmla="*/ 127635 w 351472"/>
                <a:gd name="connsiteY5" fmla="*/ 26670 h 267652"/>
                <a:gd name="connsiteX6" fmla="*/ 127635 w 351472"/>
                <a:gd name="connsiteY6" fmla="*/ 210503 h 267652"/>
                <a:gd name="connsiteX7" fmla="*/ 108585 w 351472"/>
                <a:gd name="connsiteY7" fmla="*/ 239078 h 267652"/>
                <a:gd name="connsiteX8" fmla="*/ 75248 w 351472"/>
                <a:gd name="connsiteY8" fmla="*/ 240983 h 267652"/>
                <a:gd name="connsiteX9" fmla="*/ 75248 w 351472"/>
                <a:gd name="connsiteY9" fmla="*/ 267653 h 267652"/>
                <a:gd name="connsiteX10" fmla="*/ 277178 w 351472"/>
                <a:gd name="connsiteY10" fmla="*/ 267653 h 267652"/>
                <a:gd name="connsiteX11" fmla="*/ 277178 w 351472"/>
                <a:gd name="connsiteY11" fmla="*/ 240983 h 267652"/>
                <a:gd name="connsiteX12" fmla="*/ 246698 w 351472"/>
                <a:gd name="connsiteY12" fmla="*/ 240030 h 267652"/>
                <a:gd name="connsiteX13" fmla="*/ 223838 w 351472"/>
                <a:gd name="connsiteY13" fmla="*/ 210503 h 267652"/>
                <a:gd name="connsiteX14" fmla="*/ 223838 w 351472"/>
                <a:gd name="connsiteY14" fmla="*/ 26670 h 267652"/>
                <a:gd name="connsiteX15" fmla="*/ 264795 w 351472"/>
                <a:gd name="connsiteY15" fmla="*/ 26670 h 267652"/>
                <a:gd name="connsiteX16" fmla="*/ 303848 w 351472"/>
                <a:gd name="connsiteY16" fmla="*/ 33337 h 267652"/>
                <a:gd name="connsiteX17" fmla="*/ 322898 w 351472"/>
                <a:gd name="connsiteY17" fmla="*/ 94298 h 267652"/>
                <a:gd name="connsiteX18" fmla="*/ 351473 w 351472"/>
                <a:gd name="connsiteY18" fmla="*/ 95250 h 267652"/>
                <a:gd name="connsiteX19" fmla="*/ 351473 w 351472"/>
                <a:gd name="connsiteY19" fmla="*/ 0 h 267652"/>
                <a:gd name="connsiteX20" fmla="*/ 0 w 351472"/>
                <a:gd name="connsiteY20" fmla="*/ 0 h 267652"/>
                <a:gd name="connsiteX21" fmla="*/ 0 w 351472"/>
                <a:gd name="connsiteY21" fmla="*/ 0 h 267652"/>
                <a:gd name="connsiteX22" fmla="*/ 0 w 351472"/>
                <a:gd name="connsiteY22" fmla="*/ 0 h 267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1472" h="267652">
                  <a:moveTo>
                    <a:pt x="0" y="0"/>
                  </a:moveTo>
                  <a:lnTo>
                    <a:pt x="0" y="95250"/>
                  </a:lnTo>
                  <a:lnTo>
                    <a:pt x="28575" y="94298"/>
                  </a:lnTo>
                  <a:cubicBezTo>
                    <a:pt x="30480" y="80962"/>
                    <a:pt x="31433" y="50482"/>
                    <a:pt x="41910" y="40005"/>
                  </a:cubicBezTo>
                  <a:cubicBezTo>
                    <a:pt x="55245" y="26670"/>
                    <a:pt x="70485" y="26670"/>
                    <a:pt x="86677" y="26670"/>
                  </a:cubicBezTo>
                  <a:lnTo>
                    <a:pt x="127635" y="26670"/>
                  </a:lnTo>
                  <a:lnTo>
                    <a:pt x="127635" y="210503"/>
                  </a:lnTo>
                  <a:cubicBezTo>
                    <a:pt x="127635" y="220028"/>
                    <a:pt x="126683" y="234315"/>
                    <a:pt x="108585" y="239078"/>
                  </a:cubicBezTo>
                  <a:cubicBezTo>
                    <a:pt x="101918" y="240983"/>
                    <a:pt x="98108" y="240983"/>
                    <a:pt x="75248" y="240983"/>
                  </a:cubicBezTo>
                  <a:lnTo>
                    <a:pt x="75248" y="267653"/>
                  </a:lnTo>
                  <a:lnTo>
                    <a:pt x="277178" y="267653"/>
                  </a:lnTo>
                  <a:lnTo>
                    <a:pt x="277178" y="240983"/>
                  </a:lnTo>
                  <a:cubicBezTo>
                    <a:pt x="256223" y="240983"/>
                    <a:pt x="252413" y="240983"/>
                    <a:pt x="246698" y="240030"/>
                  </a:cubicBezTo>
                  <a:cubicBezTo>
                    <a:pt x="223838" y="236220"/>
                    <a:pt x="223838" y="220028"/>
                    <a:pt x="223838" y="210503"/>
                  </a:cubicBezTo>
                  <a:lnTo>
                    <a:pt x="223838" y="26670"/>
                  </a:lnTo>
                  <a:lnTo>
                    <a:pt x="264795" y="26670"/>
                  </a:lnTo>
                  <a:cubicBezTo>
                    <a:pt x="277178" y="26670"/>
                    <a:pt x="292418" y="26670"/>
                    <a:pt x="303848" y="33337"/>
                  </a:cubicBezTo>
                  <a:cubicBezTo>
                    <a:pt x="320040" y="43815"/>
                    <a:pt x="320993" y="78105"/>
                    <a:pt x="322898" y="94298"/>
                  </a:cubicBezTo>
                  <a:lnTo>
                    <a:pt x="351473" y="95250"/>
                  </a:lnTo>
                  <a:lnTo>
                    <a:pt x="351473" y="0"/>
                  </a:lnTo>
                  <a:lnTo>
                    <a:pt x="0" y="0"/>
                  </a:lnTo>
                  <a:lnTo>
                    <a:pt x="0" y="0"/>
                  </a:lnTo>
                  <a:lnTo>
                    <a:pt x="0" y="0"/>
                  </a:lnTo>
                  <a:close/>
                </a:path>
              </a:pathLst>
            </a:custGeom>
            <a:solidFill>
              <a:srgbClr val="19305A"/>
            </a:solidFill>
            <a:ln w="9525" cap="flat">
              <a:noFill/>
              <a:prstDash val="solid"/>
              <a:miter/>
            </a:ln>
          </p:spPr>
          <p:txBody>
            <a:bodyPr rtlCol="0" anchor="ctr"/>
            <a:lstStyle/>
            <a:p>
              <a:endParaRPr lang="en-US"/>
            </a:p>
          </p:txBody>
        </p:sp>
        <p:sp>
          <p:nvSpPr>
            <p:cNvPr id="8" name="Freeform: Shape 22">
              <a:extLst>
                <a:ext uri="{FF2B5EF4-FFF2-40B4-BE49-F238E27FC236}">
                  <a16:creationId xmlns:a16="http://schemas.microsoft.com/office/drawing/2014/main" id="{F879F0AB-95CE-066B-7BF2-B37258B9FA4F}"/>
                </a:ext>
              </a:extLst>
            </p:cNvPr>
            <p:cNvSpPr/>
            <p:nvPr/>
          </p:nvSpPr>
          <p:spPr>
            <a:xfrm>
              <a:off x="5539739" y="3295650"/>
              <a:ext cx="413385" cy="266700"/>
            </a:xfrm>
            <a:custGeom>
              <a:avLst/>
              <a:gdLst>
                <a:gd name="connsiteX0" fmla="*/ 59055 w 413385"/>
                <a:gd name="connsiteY0" fmla="*/ 203835 h 266700"/>
                <a:gd name="connsiteX1" fmla="*/ 0 w 413385"/>
                <a:gd name="connsiteY1" fmla="*/ 239078 h 266700"/>
                <a:gd name="connsiteX2" fmla="*/ 0 w 413385"/>
                <a:gd name="connsiteY2" fmla="*/ 265748 h 266700"/>
                <a:gd name="connsiteX3" fmla="*/ 136208 w 413385"/>
                <a:gd name="connsiteY3" fmla="*/ 265748 h 266700"/>
                <a:gd name="connsiteX4" fmla="*/ 136208 w 413385"/>
                <a:gd name="connsiteY4" fmla="*/ 239078 h 266700"/>
                <a:gd name="connsiteX5" fmla="*/ 107633 w 413385"/>
                <a:gd name="connsiteY5" fmla="*/ 237173 h 266700"/>
                <a:gd name="connsiteX6" fmla="*/ 96203 w 413385"/>
                <a:gd name="connsiteY6" fmla="*/ 224790 h 266700"/>
                <a:gd name="connsiteX7" fmla="*/ 100013 w 413385"/>
                <a:gd name="connsiteY7" fmla="*/ 213360 h 266700"/>
                <a:gd name="connsiteX8" fmla="*/ 181928 w 413385"/>
                <a:gd name="connsiteY8" fmla="*/ 57150 h 266700"/>
                <a:gd name="connsiteX9" fmla="*/ 181928 w 413385"/>
                <a:gd name="connsiteY9" fmla="*/ 57150 h 266700"/>
                <a:gd name="connsiteX10" fmla="*/ 251460 w 413385"/>
                <a:gd name="connsiteY10" fmla="*/ 213360 h 266700"/>
                <a:gd name="connsiteX11" fmla="*/ 255270 w 413385"/>
                <a:gd name="connsiteY11" fmla="*/ 226695 h 266700"/>
                <a:gd name="connsiteX12" fmla="*/ 230505 w 413385"/>
                <a:gd name="connsiteY12" fmla="*/ 240030 h 266700"/>
                <a:gd name="connsiteX13" fmla="*/ 215265 w 413385"/>
                <a:gd name="connsiteY13" fmla="*/ 240030 h 266700"/>
                <a:gd name="connsiteX14" fmla="*/ 215265 w 413385"/>
                <a:gd name="connsiteY14" fmla="*/ 266700 h 266700"/>
                <a:gd name="connsiteX15" fmla="*/ 413385 w 413385"/>
                <a:gd name="connsiteY15" fmla="*/ 266700 h 266700"/>
                <a:gd name="connsiteX16" fmla="*/ 413385 w 413385"/>
                <a:gd name="connsiteY16" fmla="*/ 240030 h 266700"/>
                <a:gd name="connsiteX17" fmla="*/ 348615 w 413385"/>
                <a:gd name="connsiteY17" fmla="*/ 202883 h 266700"/>
                <a:gd name="connsiteX18" fmla="*/ 246698 w 413385"/>
                <a:gd name="connsiteY18" fmla="*/ 0 h 266700"/>
                <a:gd name="connsiteX19" fmla="*/ 173355 w 413385"/>
                <a:gd name="connsiteY19" fmla="*/ 0 h 266700"/>
                <a:gd name="connsiteX20" fmla="*/ 59055 w 413385"/>
                <a:gd name="connsiteY20" fmla="*/ 203835 h 266700"/>
                <a:gd name="connsiteX21" fmla="*/ 59055 w 413385"/>
                <a:gd name="connsiteY21" fmla="*/ 203835 h 266700"/>
                <a:gd name="connsiteX22" fmla="*/ 59055 w 413385"/>
                <a:gd name="connsiteY22" fmla="*/ 203835 h 26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385" h="266700">
                  <a:moveTo>
                    <a:pt x="59055" y="203835"/>
                  </a:moveTo>
                  <a:cubicBezTo>
                    <a:pt x="40957" y="235268"/>
                    <a:pt x="30480" y="238125"/>
                    <a:pt x="0" y="239078"/>
                  </a:cubicBezTo>
                  <a:lnTo>
                    <a:pt x="0" y="265748"/>
                  </a:lnTo>
                  <a:lnTo>
                    <a:pt x="136208" y="265748"/>
                  </a:lnTo>
                  <a:lnTo>
                    <a:pt x="136208" y="239078"/>
                  </a:lnTo>
                  <a:cubicBezTo>
                    <a:pt x="116205" y="239078"/>
                    <a:pt x="112395" y="239078"/>
                    <a:pt x="107633" y="237173"/>
                  </a:cubicBezTo>
                  <a:cubicBezTo>
                    <a:pt x="99060" y="235268"/>
                    <a:pt x="96203" y="230505"/>
                    <a:pt x="96203" y="224790"/>
                  </a:cubicBezTo>
                  <a:cubicBezTo>
                    <a:pt x="96203" y="220980"/>
                    <a:pt x="98108" y="217170"/>
                    <a:pt x="100013" y="213360"/>
                  </a:cubicBezTo>
                  <a:lnTo>
                    <a:pt x="181928" y="57150"/>
                  </a:lnTo>
                  <a:lnTo>
                    <a:pt x="181928" y="57150"/>
                  </a:lnTo>
                  <a:lnTo>
                    <a:pt x="251460" y="213360"/>
                  </a:lnTo>
                  <a:cubicBezTo>
                    <a:pt x="253365" y="218123"/>
                    <a:pt x="255270" y="221933"/>
                    <a:pt x="255270" y="226695"/>
                  </a:cubicBezTo>
                  <a:cubicBezTo>
                    <a:pt x="255270" y="240030"/>
                    <a:pt x="240030" y="240030"/>
                    <a:pt x="230505" y="240030"/>
                  </a:cubicBezTo>
                  <a:lnTo>
                    <a:pt x="215265" y="240030"/>
                  </a:lnTo>
                  <a:lnTo>
                    <a:pt x="215265" y="266700"/>
                  </a:lnTo>
                  <a:lnTo>
                    <a:pt x="413385" y="266700"/>
                  </a:lnTo>
                  <a:lnTo>
                    <a:pt x="413385" y="240030"/>
                  </a:lnTo>
                  <a:cubicBezTo>
                    <a:pt x="379095" y="240030"/>
                    <a:pt x="366713" y="234315"/>
                    <a:pt x="348615" y="202883"/>
                  </a:cubicBezTo>
                  <a:lnTo>
                    <a:pt x="246698" y="0"/>
                  </a:lnTo>
                  <a:lnTo>
                    <a:pt x="173355" y="0"/>
                  </a:lnTo>
                  <a:lnTo>
                    <a:pt x="59055" y="203835"/>
                  </a:lnTo>
                  <a:lnTo>
                    <a:pt x="59055" y="203835"/>
                  </a:lnTo>
                  <a:lnTo>
                    <a:pt x="59055" y="203835"/>
                  </a:lnTo>
                  <a:close/>
                </a:path>
              </a:pathLst>
            </a:custGeom>
            <a:solidFill>
              <a:srgbClr val="19305A"/>
            </a:solidFill>
            <a:ln w="9525" cap="flat">
              <a:noFill/>
              <a:prstDash val="solid"/>
              <a:miter/>
            </a:ln>
          </p:spPr>
          <p:txBody>
            <a:bodyPr rtlCol="0" anchor="ctr"/>
            <a:lstStyle/>
            <a:p>
              <a:endParaRPr lang="en-US"/>
            </a:p>
          </p:txBody>
        </p:sp>
        <p:sp>
          <p:nvSpPr>
            <p:cNvPr id="9" name="Freeform: Shape 23">
              <a:extLst>
                <a:ext uri="{FF2B5EF4-FFF2-40B4-BE49-F238E27FC236}">
                  <a16:creationId xmlns:a16="http://schemas.microsoft.com/office/drawing/2014/main" id="{4291F19D-BA93-78B0-82D0-C6880C7311EF}"/>
                </a:ext>
              </a:extLst>
            </p:cNvPr>
            <p:cNvSpPr/>
            <p:nvPr/>
          </p:nvSpPr>
          <p:spPr>
            <a:xfrm>
              <a:off x="6608445" y="3294697"/>
              <a:ext cx="42862" cy="41910"/>
            </a:xfrm>
            <a:custGeom>
              <a:avLst/>
              <a:gdLst>
                <a:gd name="connsiteX0" fmla="*/ 18097 w 42862"/>
                <a:gd name="connsiteY0" fmla="*/ 19050 h 41910"/>
                <a:gd name="connsiteX1" fmla="*/ 18097 w 42862"/>
                <a:gd name="connsiteY1" fmla="*/ 12382 h 41910"/>
                <a:gd name="connsiteX2" fmla="*/ 22860 w 42862"/>
                <a:gd name="connsiteY2" fmla="*/ 12382 h 41910"/>
                <a:gd name="connsiteX3" fmla="*/ 28575 w 42862"/>
                <a:gd name="connsiteY3" fmla="*/ 16192 h 41910"/>
                <a:gd name="connsiteX4" fmla="*/ 22860 w 42862"/>
                <a:gd name="connsiteY4" fmla="*/ 20003 h 41910"/>
                <a:gd name="connsiteX5" fmla="*/ 18097 w 42862"/>
                <a:gd name="connsiteY5" fmla="*/ 20003 h 41910"/>
                <a:gd name="connsiteX6" fmla="*/ 18097 w 42862"/>
                <a:gd name="connsiteY6" fmla="*/ 19050 h 41910"/>
                <a:gd name="connsiteX7" fmla="*/ 18097 w 42862"/>
                <a:gd name="connsiteY7" fmla="*/ 19050 h 41910"/>
                <a:gd name="connsiteX8" fmla="*/ 18097 w 42862"/>
                <a:gd name="connsiteY8" fmla="*/ 22860 h 41910"/>
                <a:gd name="connsiteX9" fmla="*/ 21907 w 42862"/>
                <a:gd name="connsiteY9" fmla="*/ 22860 h 41910"/>
                <a:gd name="connsiteX10" fmla="*/ 28575 w 42862"/>
                <a:gd name="connsiteY10" fmla="*/ 33337 h 41910"/>
                <a:gd name="connsiteX11" fmla="*/ 32385 w 42862"/>
                <a:gd name="connsiteY11" fmla="*/ 33337 h 41910"/>
                <a:gd name="connsiteX12" fmla="*/ 25717 w 42862"/>
                <a:gd name="connsiteY12" fmla="*/ 22860 h 41910"/>
                <a:gd name="connsiteX13" fmla="*/ 32385 w 42862"/>
                <a:gd name="connsiteY13" fmla="*/ 16192 h 41910"/>
                <a:gd name="connsiteX14" fmla="*/ 23813 w 42862"/>
                <a:gd name="connsiteY14" fmla="*/ 9525 h 41910"/>
                <a:gd name="connsiteX15" fmla="*/ 14288 w 42862"/>
                <a:gd name="connsiteY15" fmla="*/ 9525 h 41910"/>
                <a:gd name="connsiteX16" fmla="*/ 14288 w 42862"/>
                <a:gd name="connsiteY16" fmla="*/ 33337 h 41910"/>
                <a:gd name="connsiteX17" fmla="*/ 18097 w 42862"/>
                <a:gd name="connsiteY17" fmla="*/ 33337 h 41910"/>
                <a:gd name="connsiteX18" fmla="*/ 18097 w 42862"/>
                <a:gd name="connsiteY18" fmla="*/ 22860 h 41910"/>
                <a:gd name="connsiteX19" fmla="*/ 18097 w 42862"/>
                <a:gd name="connsiteY19" fmla="*/ 22860 h 41910"/>
                <a:gd name="connsiteX20" fmla="*/ 18097 w 42862"/>
                <a:gd name="connsiteY20" fmla="*/ 22860 h 41910"/>
                <a:gd name="connsiteX21" fmla="*/ 4763 w 42862"/>
                <a:gd name="connsiteY21" fmla="*/ 20955 h 41910"/>
                <a:gd name="connsiteX22" fmla="*/ 21907 w 42862"/>
                <a:gd name="connsiteY22" fmla="*/ 3810 h 41910"/>
                <a:gd name="connsiteX23" fmla="*/ 39052 w 42862"/>
                <a:gd name="connsiteY23" fmla="*/ 20955 h 41910"/>
                <a:gd name="connsiteX24" fmla="*/ 21907 w 42862"/>
                <a:gd name="connsiteY24" fmla="*/ 38100 h 41910"/>
                <a:gd name="connsiteX25" fmla="*/ 4763 w 42862"/>
                <a:gd name="connsiteY25" fmla="*/ 20955 h 41910"/>
                <a:gd name="connsiteX26" fmla="*/ 4763 w 42862"/>
                <a:gd name="connsiteY26" fmla="*/ 20955 h 41910"/>
                <a:gd name="connsiteX27" fmla="*/ 4763 w 42862"/>
                <a:gd name="connsiteY27" fmla="*/ 20955 h 41910"/>
                <a:gd name="connsiteX28" fmla="*/ 21907 w 42862"/>
                <a:gd name="connsiteY28" fmla="*/ 41910 h 41910"/>
                <a:gd name="connsiteX29" fmla="*/ 42863 w 42862"/>
                <a:gd name="connsiteY29" fmla="*/ 20955 h 41910"/>
                <a:gd name="connsiteX30" fmla="*/ 21907 w 42862"/>
                <a:gd name="connsiteY30" fmla="*/ 0 h 41910"/>
                <a:gd name="connsiteX31" fmla="*/ 0 w 42862"/>
                <a:gd name="connsiteY31" fmla="*/ 20955 h 41910"/>
                <a:gd name="connsiteX32" fmla="*/ 21907 w 42862"/>
                <a:gd name="connsiteY32" fmla="*/ 41910 h 41910"/>
                <a:gd name="connsiteX33" fmla="*/ 21907 w 42862"/>
                <a:gd name="connsiteY33" fmla="*/ 41910 h 41910"/>
                <a:gd name="connsiteX34" fmla="*/ 21907 w 42862"/>
                <a:gd name="connsiteY34" fmla="*/ 41910 h 41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62" h="41910">
                  <a:moveTo>
                    <a:pt x="18097" y="19050"/>
                  </a:moveTo>
                  <a:lnTo>
                    <a:pt x="18097" y="12382"/>
                  </a:lnTo>
                  <a:lnTo>
                    <a:pt x="22860" y="12382"/>
                  </a:lnTo>
                  <a:cubicBezTo>
                    <a:pt x="25717" y="12382"/>
                    <a:pt x="28575" y="13335"/>
                    <a:pt x="28575" y="16192"/>
                  </a:cubicBezTo>
                  <a:cubicBezTo>
                    <a:pt x="28575" y="20003"/>
                    <a:pt x="25717" y="20003"/>
                    <a:pt x="22860" y="20003"/>
                  </a:cubicBezTo>
                  <a:lnTo>
                    <a:pt x="18097" y="20003"/>
                  </a:lnTo>
                  <a:lnTo>
                    <a:pt x="18097" y="19050"/>
                  </a:lnTo>
                  <a:lnTo>
                    <a:pt x="18097" y="19050"/>
                  </a:lnTo>
                  <a:close/>
                  <a:moveTo>
                    <a:pt x="18097" y="22860"/>
                  </a:moveTo>
                  <a:lnTo>
                    <a:pt x="21907" y="22860"/>
                  </a:lnTo>
                  <a:lnTo>
                    <a:pt x="28575" y="33337"/>
                  </a:lnTo>
                  <a:lnTo>
                    <a:pt x="32385" y="33337"/>
                  </a:lnTo>
                  <a:lnTo>
                    <a:pt x="25717" y="22860"/>
                  </a:lnTo>
                  <a:cubicBezTo>
                    <a:pt x="29527" y="22860"/>
                    <a:pt x="32385" y="20955"/>
                    <a:pt x="32385" y="16192"/>
                  </a:cubicBezTo>
                  <a:cubicBezTo>
                    <a:pt x="32385" y="11430"/>
                    <a:pt x="29527" y="9525"/>
                    <a:pt x="23813" y="9525"/>
                  </a:cubicBezTo>
                  <a:lnTo>
                    <a:pt x="14288" y="9525"/>
                  </a:lnTo>
                  <a:lnTo>
                    <a:pt x="14288" y="33337"/>
                  </a:lnTo>
                  <a:lnTo>
                    <a:pt x="18097" y="33337"/>
                  </a:lnTo>
                  <a:lnTo>
                    <a:pt x="18097" y="22860"/>
                  </a:lnTo>
                  <a:lnTo>
                    <a:pt x="18097" y="22860"/>
                  </a:lnTo>
                  <a:lnTo>
                    <a:pt x="18097" y="22860"/>
                  </a:lnTo>
                  <a:close/>
                  <a:moveTo>
                    <a:pt x="4763" y="20955"/>
                  </a:moveTo>
                  <a:cubicBezTo>
                    <a:pt x="4763" y="11430"/>
                    <a:pt x="12382" y="3810"/>
                    <a:pt x="21907" y="3810"/>
                  </a:cubicBezTo>
                  <a:cubicBezTo>
                    <a:pt x="31432" y="3810"/>
                    <a:pt x="39052" y="11430"/>
                    <a:pt x="39052" y="20955"/>
                  </a:cubicBezTo>
                  <a:cubicBezTo>
                    <a:pt x="39052" y="31432"/>
                    <a:pt x="31432" y="38100"/>
                    <a:pt x="21907" y="38100"/>
                  </a:cubicBezTo>
                  <a:cubicBezTo>
                    <a:pt x="12382" y="38100"/>
                    <a:pt x="4763" y="31432"/>
                    <a:pt x="4763" y="20955"/>
                  </a:cubicBezTo>
                  <a:lnTo>
                    <a:pt x="4763" y="20955"/>
                  </a:lnTo>
                  <a:lnTo>
                    <a:pt x="4763" y="20955"/>
                  </a:lnTo>
                  <a:close/>
                  <a:moveTo>
                    <a:pt x="21907" y="41910"/>
                  </a:moveTo>
                  <a:cubicBezTo>
                    <a:pt x="33338" y="41910"/>
                    <a:pt x="42863" y="33337"/>
                    <a:pt x="42863" y="20955"/>
                  </a:cubicBezTo>
                  <a:cubicBezTo>
                    <a:pt x="42863" y="8573"/>
                    <a:pt x="33338" y="0"/>
                    <a:pt x="21907" y="0"/>
                  </a:cubicBezTo>
                  <a:cubicBezTo>
                    <a:pt x="10477" y="0"/>
                    <a:pt x="0" y="8573"/>
                    <a:pt x="0" y="20955"/>
                  </a:cubicBezTo>
                  <a:cubicBezTo>
                    <a:pt x="952" y="33337"/>
                    <a:pt x="10477" y="41910"/>
                    <a:pt x="21907" y="41910"/>
                  </a:cubicBezTo>
                  <a:lnTo>
                    <a:pt x="21907" y="41910"/>
                  </a:lnTo>
                  <a:lnTo>
                    <a:pt x="21907" y="41910"/>
                  </a:lnTo>
                  <a:close/>
                </a:path>
              </a:pathLst>
            </a:custGeom>
            <a:solidFill>
              <a:srgbClr val="19305A"/>
            </a:solidFill>
            <a:ln w="9525" cap="flat">
              <a:noFill/>
              <a:prstDash val="solid"/>
              <a:miter/>
            </a:ln>
          </p:spPr>
          <p:txBody>
            <a:bodyPr rtlCol="0" anchor="ctr"/>
            <a:lstStyle/>
            <a:p>
              <a:endParaRPr lang="en-US"/>
            </a:p>
          </p:txBody>
        </p:sp>
        <p:sp>
          <p:nvSpPr>
            <p:cNvPr id="10" name="Freeform: Shape 24">
              <a:extLst>
                <a:ext uri="{FF2B5EF4-FFF2-40B4-BE49-F238E27FC236}">
                  <a16:creationId xmlns:a16="http://schemas.microsoft.com/office/drawing/2014/main" id="{FC177F2F-D0B3-4BAE-E70E-BBE9CBD93102}"/>
                </a:ext>
              </a:extLst>
            </p:cNvPr>
            <p:cNvSpPr/>
            <p:nvPr/>
          </p:nvSpPr>
          <p:spPr>
            <a:xfrm>
              <a:off x="5653934" y="3436217"/>
              <a:ext cx="176318" cy="62314"/>
            </a:xfrm>
            <a:custGeom>
              <a:avLst/>
              <a:gdLst>
                <a:gd name="connsiteX0" fmla="*/ 151553 w 176318"/>
                <a:gd name="connsiteY0" fmla="*/ 4212 h 62314"/>
                <a:gd name="connsiteX1" fmla="*/ 158221 w 176318"/>
                <a:gd name="connsiteY1" fmla="*/ 6117 h 62314"/>
                <a:gd name="connsiteX2" fmla="*/ 154411 w 176318"/>
                <a:gd name="connsiteY2" fmla="*/ 8022 h 62314"/>
                <a:gd name="connsiteX3" fmla="*/ 154411 w 176318"/>
                <a:gd name="connsiteY3" fmla="*/ 8975 h 62314"/>
                <a:gd name="connsiteX4" fmla="*/ 172508 w 176318"/>
                <a:gd name="connsiteY4" fmla="*/ 14690 h 62314"/>
                <a:gd name="connsiteX5" fmla="*/ 174413 w 176318"/>
                <a:gd name="connsiteY5" fmla="*/ 16595 h 62314"/>
                <a:gd name="connsiteX6" fmla="*/ 172508 w 176318"/>
                <a:gd name="connsiteY6" fmla="*/ 17547 h 62314"/>
                <a:gd name="connsiteX7" fmla="*/ 173461 w 176318"/>
                <a:gd name="connsiteY7" fmla="*/ 19452 h 62314"/>
                <a:gd name="connsiteX8" fmla="*/ 176318 w 176318"/>
                <a:gd name="connsiteY8" fmla="*/ 20405 h 62314"/>
                <a:gd name="connsiteX9" fmla="*/ 154411 w 176318"/>
                <a:gd name="connsiteY9" fmla="*/ 24215 h 62314"/>
                <a:gd name="connsiteX10" fmla="*/ 147743 w 176318"/>
                <a:gd name="connsiteY10" fmla="*/ 24215 h 62314"/>
                <a:gd name="connsiteX11" fmla="*/ 138218 w 176318"/>
                <a:gd name="connsiteY11" fmla="*/ 25167 h 62314"/>
                <a:gd name="connsiteX12" fmla="*/ 44873 w 176318"/>
                <a:gd name="connsiteY12" fmla="*/ 48027 h 62314"/>
                <a:gd name="connsiteX13" fmla="*/ 7726 w 176318"/>
                <a:gd name="connsiteY13" fmla="*/ 62315 h 62314"/>
                <a:gd name="connsiteX14" fmla="*/ 106 w 176318"/>
                <a:gd name="connsiteY14" fmla="*/ 52790 h 62314"/>
                <a:gd name="connsiteX15" fmla="*/ 22966 w 176318"/>
                <a:gd name="connsiteY15" fmla="*/ 23262 h 62314"/>
                <a:gd name="connsiteX16" fmla="*/ 53446 w 176318"/>
                <a:gd name="connsiteY16" fmla="*/ 8975 h 62314"/>
                <a:gd name="connsiteX17" fmla="*/ 126788 w 176318"/>
                <a:gd name="connsiteY17" fmla="*/ 1355 h 62314"/>
                <a:gd name="connsiteX18" fmla="*/ 146791 w 176318"/>
                <a:gd name="connsiteY18" fmla="*/ 3260 h 62314"/>
                <a:gd name="connsiteX19" fmla="*/ 151553 w 176318"/>
                <a:gd name="connsiteY19" fmla="*/ 4212 h 62314"/>
                <a:gd name="connsiteX20" fmla="*/ 151553 w 176318"/>
                <a:gd name="connsiteY20" fmla="*/ 4212 h 62314"/>
                <a:gd name="connsiteX21" fmla="*/ 151553 w 176318"/>
                <a:gd name="connsiteY21" fmla="*/ 4212 h 6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6318" h="62314">
                  <a:moveTo>
                    <a:pt x="151553" y="4212"/>
                  </a:moveTo>
                  <a:cubicBezTo>
                    <a:pt x="153458" y="3260"/>
                    <a:pt x="157268" y="5165"/>
                    <a:pt x="158221" y="6117"/>
                  </a:cubicBezTo>
                  <a:cubicBezTo>
                    <a:pt x="159173" y="8022"/>
                    <a:pt x="156316" y="7070"/>
                    <a:pt x="154411" y="8022"/>
                  </a:cubicBezTo>
                  <a:cubicBezTo>
                    <a:pt x="154411" y="9927"/>
                    <a:pt x="154411" y="8975"/>
                    <a:pt x="154411" y="8975"/>
                  </a:cubicBezTo>
                  <a:cubicBezTo>
                    <a:pt x="157268" y="8975"/>
                    <a:pt x="166793" y="10880"/>
                    <a:pt x="172508" y="14690"/>
                  </a:cubicBezTo>
                  <a:cubicBezTo>
                    <a:pt x="172508" y="16595"/>
                    <a:pt x="173461" y="15642"/>
                    <a:pt x="174413" y="16595"/>
                  </a:cubicBezTo>
                  <a:cubicBezTo>
                    <a:pt x="173461" y="16595"/>
                    <a:pt x="172508" y="16595"/>
                    <a:pt x="172508" y="17547"/>
                  </a:cubicBezTo>
                  <a:lnTo>
                    <a:pt x="173461" y="19452"/>
                  </a:lnTo>
                  <a:cubicBezTo>
                    <a:pt x="174413" y="17547"/>
                    <a:pt x="176318" y="20405"/>
                    <a:pt x="176318" y="20405"/>
                  </a:cubicBezTo>
                  <a:cubicBezTo>
                    <a:pt x="168698" y="24215"/>
                    <a:pt x="162031" y="25167"/>
                    <a:pt x="154411" y="24215"/>
                  </a:cubicBezTo>
                  <a:cubicBezTo>
                    <a:pt x="153458" y="24215"/>
                    <a:pt x="149648" y="26120"/>
                    <a:pt x="147743" y="24215"/>
                  </a:cubicBezTo>
                  <a:cubicBezTo>
                    <a:pt x="143933" y="26120"/>
                    <a:pt x="142028" y="25167"/>
                    <a:pt x="138218" y="25167"/>
                  </a:cubicBezTo>
                  <a:cubicBezTo>
                    <a:pt x="106786" y="28977"/>
                    <a:pt x="77258" y="36597"/>
                    <a:pt x="44873" y="48027"/>
                  </a:cubicBezTo>
                  <a:cubicBezTo>
                    <a:pt x="32491" y="51837"/>
                    <a:pt x="20108" y="61362"/>
                    <a:pt x="7726" y="62315"/>
                  </a:cubicBezTo>
                  <a:cubicBezTo>
                    <a:pt x="4868" y="62315"/>
                    <a:pt x="-847" y="58505"/>
                    <a:pt x="106" y="52790"/>
                  </a:cubicBezTo>
                  <a:cubicBezTo>
                    <a:pt x="106" y="43265"/>
                    <a:pt x="4868" y="35645"/>
                    <a:pt x="22966" y="23262"/>
                  </a:cubicBezTo>
                  <a:cubicBezTo>
                    <a:pt x="32491" y="17547"/>
                    <a:pt x="42968" y="12785"/>
                    <a:pt x="53446" y="8975"/>
                  </a:cubicBezTo>
                  <a:cubicBezTo>
                    <a:pt x="78211" y="2307"/>
                    <a:pt x="102023" y="-2455"/>
                    <a:pt x="126788" y="1355"/>
                  </a:cubicBezTo>
                  <a:cubicBezTo>
                    <a:pt x="134408" y="-550"/>
                    <a:pt x="139171" y="402"/>
                    <a:pt x="146791" y="3260"/>
                  </a:cubicBezTo>
                  <a:cubicBezTo>
                    <a:pt x="151553" y="2307"/>
                    <a:pt x="148696" y="3260"/>
                    <a:pt x="151553" y="4212"/>
                  </a:cubicBezTo>
                  <a:lnTo>
                    <a:pt x="151553" y="4212"/>
                  </a:lnTo>
                  <a:lnTo>
                    <a:pt x="151553" y="4212"/>
                  </a:lnTo>
                  <a:close/>
                </a:path>
              </a:pathLst>
            </a:custGeom>
            <a:solidFill>
              <a:srgbClr val="EF4A69"/>
            </a:solidFill>
            <a:ln w="9525" cap="flat">
              <a:noFill/>
              <a:prstDash val="solid"/>
              <a:miter/>
            </a:ln>
          </p:spPr>
          <p:txBody>
            <a:bodyPr rtlCol="0" anchor="ctr"/>
            <a:lstStyle/>
            <a:p>
              <a:endParaRPr lang="en-US"/>
            </a:p>
          </p:txBody>
        </p:sp>
      </p:grpSp>
      <p:sp>
        <p:nvSpPr>
          <p:cNvPr id="12" name="Content Placeholder 2">
            <a:extLst>
              <a:ext uri="{FF2B5EF4-FFF2-40B4-BE49-F238E27FC236}">
                <a16:creationId xmlns:a16="http://schemas.microsoft.com/office/drawing/2014/main" id="{1554E586-FACB-ED6F-69C7-A543A3EE50D6}"/>
              </a:ext>
            </a:extLst>
          </p:cNvPr>
          <p:cNvSpPr>
            <a:spLocks noGrp="1"/>
          </p:cNvSpPr>
          <p:nvPr>
            <p:ph idx="1"/>
          </p:nvPr>
        </p:nvSpPr>
        <p:spPr>
          <a:xfrm>
            <a:off x="382197" y="1797035"/>
            <a:ext cx="11443150" cy="3955243"/>
          </a:xfrm>
          <a:prstGeom prst="rect">
            <a:avLst/>
          </a:prstGeom>
        </p:spPr>
        <p:txBody>
          <a:bodyPr/>
          <a:lstStyle>
            <a:lvl1pPr>
              <a:lnSpc>
                <a:spcPct val="100000"/>
              </a:lnSpc>
              <a:defRPr>
                <a:solidFill>
                  <a:schemeClr val="tx1"/>
                </a:solidFill>
                <a:latin typeface="Aptos" panose="020B0004020202020204" pitchFamily="34" charset="0"/>
              </a:defRPr>
            </a:lvl1pPr>
            <a:lvl2pPr>
              <a:lnSpc>
                <a:spcPct val="100000"/>
              </a:lnSpc>
              <a:defRPr>
                <a:solidFill>
                  <a:schemeClr val="tx1"/>
                </a:solidFill>
                <a:latin typeface="Aptos" panose="020B0004020202020204" pitchFamily="34" charset="0"/>
              </a:defRPr>
            </a:lvl2pPr>
            <a:lvl3pPr>
              <a:lnSpc>
                <a:spcPct val="100000"/>
              </a:lnSpc>
              <a:defRPr>
                <a:solidFill>
                  <a:schemeClr val="tx1"/>
                </a:solidFill>
                <a:latin typeface="Aptos" panose="020B0004020202020204" pitchFamily="34" charset="0"/>
              </a:defRPr>
            </a:lvl3pPr>
            <a:lvl4pPr>
              <a:lnSpc>
                <a:spcPct val="100000"/>
              </a:lnSpc>
              <a:defRPr>
                <a:solidFill>
                  <a:schemeClr val="tx1"/>
                </a:solidFill>
                <a:latin typeface="Aptos" panose="020B0004020202020204" pitchFamily="34" charset="0"/>
              </a:defRPr>
            </a:lvl4pPr>
            <a:lvl5pPr>
              <a:lnSpc>
                <a:spcPct val="100000"/>
              </a:lnSpc>
              <a:defRPr>
                <a:solidFill>
                  <a:schemeClr val="tx1"/>
                </a:solidFill>
                <a:latin typeface="Aptos" panose="020B00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Box 12">
            <a:extLst>
              <a:ext uri="{FF2B5EF4-FFF2-40B4-BE49-F238E27FC236}">
                <a16:creationId xmlns:a16="http://schemas.microsoft.com/office/drawing/2014/main" id="{FF06CB66-C735-5F16-9120-6C92A8C94895}"/>
              </a:ext>
            </a:extLst>
          </p:cNvPr>
          <p:cNvSpPr txBox="1"/>
          <p:nvPr userDrawn="1"/>
        </p:nvSpPr>
        <p:spPr>
          <a:xfrm>
            <a:off x="10547074" y="6521929"/>
            <a:ext cx="1470992" cy="230832"/>
          </a:xfrm>
          <a:prstGeom prst="rect">
            <a:avLst/>
          </a:prstGeom>
          <a:noFill/>
        </p:spPr>
        <p:txBody>
          <a:bodyPr wrap="square" rtlCol="0">
            <a:spAutoFit/>
          </a:bodyPr>
          <a:lstStyle/>
          <a:p>
            <a:pPr algn="r"/>
            <a:fld id="{280A3460-7F5D-6741-9901-C81BBD399936}" type="slidenum">
              <a:rPr lang="en-US" sz="900" smtClean="0">
                <a:solidFill>
                  <a:srgbClr val="002B61"/>
                </a:solidFill>
                <a:latin typeface="Aptos" panose="020B0004020202020204" pitchFamily="34" charset="0"/>
              </a:rPr>
              <a:pPr algn="r"/>
              <a:t>‹#›</a:t>
            </a:fld>
            <a:endParaRPr lang="en-US" sz="900" dirty="0">
              <a:solidFill>
                <a:srgbClr val="002B61"/>
              </a:solidFill>
              <a:latin typeface="Aptos" panose="020B0004020202020204" pitchFamily="34" charset="0"/>
            </a:endParaRPr>
          </a:p>
        </p:txBody>
      </p:sp>
      <p:sp>
        <p:nvSpPr>
          <p:cNvPr id="14" name="Title 1">
            <a:extLst>
              <a:ext uri="{FF2B5EF4-FFF2-40B4-BE49-F238E27FC236}">
                <a16:creationId xmlns:a16="http://schemas.microsoft.com/office/drawing/2014/main" id="{DB23A857-9096-4D1A-3CDD-E853DBB9680B}"/>
              </a:ext>
            </a:extLst>
          </p:cNvPr>
          <p:cNvSpPr>
            <a:spLocks noGrp="1"/>
          </p:cNvSpPr>
          <p:nvPr>
            <p:ph type="title"/>
          </p:nvPr>
        </p:nvSpPr>
        <p:spPr>
          <a:xfrm>
            <a:off x="382196" y="531728"/>
            <a:ext cx="11392269" cy="923000"/>
          </a:xfrm>
        </p:spPr>
        <p:txBody>
          <a:bodyPr anchor="t">
            <a:normAutofit/>
          </a:bodyPr>
          <a:lstStyle>
            <a:lvl1pPr>
              <a:lnSpc>
                <a:spcPct val="100000"/>
              </a:lnSpc>
              <a:defRPr sz="6000" b="0" i="0">
                <a:solidFill>
                  <a:schemeClr val="tx2"/>
                </a:solidFill>
                <a:latin typeface="Aptos Light" panose="020B0004020202020204" pitchFamily="34" charset="0"/>
              </a:defRPr>
            </a:lvl1pPr>
          </a:lstStyle>
          <a:p>
            <a:r>
              <a:rPr lang="en-US" dirty="0"/>
              <a:t>Click to edit Master title style</a:t>
            </a:r>
          </a:p>
        </p:txBody>
      </p:sp>
      <p:sp>
        <p:nvSpPr>
          <p:cNvPr id="16" name="Text Placeholder 9">
            <a:extLst>
              <a:ext uri="{FF2B5EF4-FFF2-40B4-BE49-F238E27FC236}">
                <a16:creationId xmlns:a16="http://schemas.microsoft.com/office/drawing/2014/main" id="{E4B00240-0E45-14D4-AC7C-00E7EAABFF7B}"/>
              </a:ext>
            </a:extLst>
          </p:cNvPr>
          <p:cNvSpPr>
            <a:spLocks noGrp="1"/>
          </p:cNvSpPr>
          <p:nvPr>
            <p:ph type="body" sz="quarter" idx="10" hasCustomPrompt="1"/>
          </p:nvPr>
        </p:nvSpPr>
        <p:spPr>
          <a:xfrm>
            <a:off x="382588" y="187325"/>
            <a:ext cx="6651625" cy="228311"/>
          </a:xfrm>
          <a:prstGeom prst="rect">
            <a:avLst/>
          </a:prstGeom>
        </p:spPr>
        <p:txBody>
          <a:bodyPr/>
          <a:lstStyle>
            <a:lvl1pPr marL="0" indent="0">
              <a:buNone/>
              <a:defRPr sz="1100" b="0" i="0" spc="300">
                <a:solidFill>
                  <a:schemeClr val="tx2"/>
                </a:solidFill>
                <a:latin typeface="Aptos" panose="020B0004020202020204" pitchFamily="34" charset="0"/>
              </a:defRPr>
            </a:lvl1pPr>
            <a:lvl2pPr marL="457200" indent="0">
              <a:buNone/>
              <a:defRPr sz="1100" b="0" i="0" spc="300">
                <a:solidFill>
                  <a:schemeClr val="tx2"/>
                </a:solidFill>
                <a:latin typeface="Aptos" panose="020B0004020202020204" pitchFamily="34" charset="0"/>
              </a:defRPr>
            </a:lvl2pPr>
            <a:lvl3pPr marL="914400" indent="0">
              <a:buNone/>
              <a:defRPr sz="1100" b="0" i="0" spc="300">
                <a:solidFill>
                  <a:schemeClr val="tx2"/>
                </a:solidFill>
                <a:latin typeface="Aptos" panose="020B0004020202020204" pitchFamily="34" charset="0"/>
              </a:defRPr>
            </a:lvl3pPr>
            <a:lvl4pPr marL="1371600" indent="0">
              <a:buNone/>
              <a:defRPr sz="1100" b="0" i="0" spc="300">
                <a:solidFill>
                  <a:schemeClr val="tx2"/>
                </a:solidFill>
                <a:latin typeface="Aptos" panose="020B0004020202020204" pitchFamily="34" charset="0"/>
              </a:defRPr>
            </a:lvl4pPr>
            <a:lvl5pPr marL="1828800" indent="0">
              <a:buNone/>
              <a:defRPr sz="1100" b="0" i="0" spc="300">
                <a:solidFill>
                  <a:schemeClr val="tx2"/>
                </a:solidFill>
                <a:latin typeface="Aptos" panose="020B0004020202020204" pitchFamily="34" charset="0"/>
              </a:defRPr>
            </a:lvl5pPr>
          </a:lstStyle>
          <a:p>
            <a:pPr lvl="0"/>
            <a:r>
              <a:rPr lang="en-US" dirty="0"/>
              <a:t>CLICK TO EDIT MASTER TEXT STYLES</a:t>
            </a:r>
          </a:p>
        </p:txBody>
      </p:sp>
    </p:spTree>
    <p:extLst>
      <p:ext uri="{BB962C8B-B14F-4D97-AF65-F5344CB8AC3E}">
        <p14:creationId xmlns:p14="http://schemas.microsoft.com/office/powerpoint/2010/main" val="3330598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9ED"/>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FC7C2-06A0-054D-909F-3C5AF24352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ACT Branded Template</a:t>
            </a:r>
          </a:p>
        </p:txBody>
      </p:sp>
      <p:sp>
        <p:nvSpPr>
          <p:cNvPr id="4" name="Date Placeholder 3">
            <a:extLst>
              <a:ext uri="{FF2B5EF4-FFF2-40B4-BE49-F238E27FC236}">
                <a16:creationId xmlns:a16="http://schemas.microsoft.com/office/drawing/2014/main" id="{C3863DEE-4DEE-684D-8CAC-31FA1B2046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4A91847-F3D4-E243-840E-21A1C23B6B25}" type="datetimeFigureOut">
              <a:rPr kumimoji="0" lang="en-US" sz="1200" b="0" i="0" u="none" strike="noStrike" kern="1200" cap="none" spc="0" normalizeH="0" baseline="0" noProof="0" smtClean="0">
                <a:ln>
                  <a:noFill/>
                </a:ln>
                <a:solidFill>
                  <a:srgbClr val="002E5D">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8/5/2026</a:t>
            </a:fld>
            <a:endParaRPr kumimoji="0" lang="en-US" sz="1200" b="0" i="0" u="none" strike="noStrike" kern="1200" cap="none" spc="0" normalizeH="0" baseline="0" noProof="0">
              <a:ln>
                <a:noFill/>
              </a:ln>
              <a:solidFill>
                <a:srgbClr val="002E5D">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2E09325D-F6EE-0148-96D2-D47CAE5186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2E5D">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5EAF390-D4FF-9F49-832D-A10E2C205E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8EA350-6A5F-1B4A-8576-5D34B75D4A95}" type="slidenum">
              <a:rPr kumimoji="0" lang="en-US" sz="1200" b="0" i="0" u="none" strike="noStrike" kern="1200" cap="none" spc="0" normalizeH="0" baseline="0" noProof="0" smtClean="0">
                <a:ln>
                  <a:noFill/>
                </a:ln>
                <a:solidFill>
                  <a:srgbClr val="002E5D">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2E5D">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2552635"/>
      </p:ext>
    </p:extLst>
  </p:cSld>
  <p:clrMap bg1="lt1" tx1="dk1" bg2="lt2" tx2="dk2" accent1="accent1" accent2="accent2" accent3="accent3" accent4="accent4" accent5="accent5" accent6="accent6" hlink="hlink" folHlink="folHlink"/>
  <p:sldLayoutIdLst>
    <p:sldLayoutId id="2147483741" r:id="rId1"/>
    <p:sldLayoutId id="2147483850" r:id="rId2"/>
    <p:sldLayoutId id="2147483712" r:id="rId3"/>
    <p:sldLayoutId id="2147483851" r:id="rId4"/>
    <p:sldLayoutId id="2147483693" r:id="rId5"/>
    <p:sldLayoutId id="2147483846" r:id="rId6"/>
    <p:sldLayoutId id="2147483847" r:id="rId7"/>
    <p:sldLayoutId id="2147483848" r:id="rId8"/>
    <p:sldLayoutId id="2147483731" r:id="rId9"/>
    <p:sldLayoutId id="2147483733" r:id="rId10"/>
    <p:sldLayoutId id="2147483697" r:id="rId11"/>
    <p:sldLayoutId id="2147483703" r:id="rId12"/>
    <p:sldLayoutId id="2147483735" r:id="rId13"/>
    <p:sldLayoutId id="2147483845" r:id="rId14"/>
    <p:sldLayoutId id="2147483849" r:id="rId15"/>
  </p:sldLayoutIdLst>
  <p:txStyles>
    <p:titleStyle>
      <a:lvl1pPr algn="l" defTabSz="914400" rtl="0" eaLnBrk="1" latinLnBrk="0" hangingPunct="1">
        <a:lnSpc>
          <a:spcPct val="90000"/>
        </a:lnSpc>
        <a:spcBef>
          <a:spcPct val="0"/>
        </a:spcBef>
        <a:buNone/>
        <a:defRPr sz="5400" b="0" i="0" kern="1200" baseline="30000">
          <a:solidFill>
            <a:schemeClr val="tx2"/>
          </a:solidFill>
          <a:latin typeface="Aptos Light"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FC7C2-06A0-054D-909F-3C5AF24352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ACT Branded Template</a:t>
            </a:r>
          </a:p>
        </p:txBody>
      </p:sp>
      <p:sp>
        <p:nvSpPr>
          <p:cNvPr id="4" name="Date Placeholder 3">
            <a:extLst>
              <a:ext uri="{FF2B5EF4-FFF2-40B4-BE49-F238E27FC236}">
                <a16:creationId xmlns:a16="http://schemas.microsoft.com/office/drawing/2014/main" id="{C3863DEE-4DEE-684D-8CAC-31FA1B2046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4A91847-F3D4-E243-840E-21A1C23B6B25}" type="datetimeFigureOut">
              <a:rPr kumimoji="0" lang="en-US" sz="1200" b="0" i="0" u="none" strike="noStrike" kern="1200" cap="none" spc="0" normalizeH="0" baseline="0" noProof="0" smtClean="0">
                <a:ln>
                  <a:noFill/>
                </a:ln>
                <a:solidFill>
                  <a:srgbClr val="002E5D">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8/5/2026</a:t>
            </a:fld>
            <a:endParaRPr kumimoji="0" lang="en-US" sz="1200" b="0" i="0" u="none" strike="noStrike" kern="1200" cap="none" spc="0" normalizeH="0" baseline="0" noProof="0">
              <a:ln>
                <a:noFill/>
              </a:ln>
              <a:solidFill>
                <a:srgbClr val="002E5D">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2E09325D-F6EE-0148-96D2-D47CAE5186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2E5D">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F5EAF390-D4FF-9F49-832D-A10E2C205E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98EA350-6A5F-1B4A-8576-5D34B75D4A95}" type="slidenum">
              <a:rPr kumimoji="0" lang="en-US" sz="1200" b="0" i="0" u="none" strike="noStrike" kern="1200" cap="none" spc="0" normalizeH="0" baseline="0" noProof="0" smtClean="0">
                <a:ln>
                  <a:noFill/>
                </a:ln>
                <a:solidFill>
                  <a:srgbClr val="002E5D">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2E5D">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000855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Lst>
  <p:txStyles>
    <p:titleStyle>
      <a:lvl1pPr algn="l" defTabSz="914400" rtl="0" eaLnBrk="1" latinLnBrk="0" hangingPunct="1">
        <a:lnSpc>
          <a:spcPct val="90000"/>
        </a:lnSpc>
        <a:spcBef>
          <a:spcPct val="0"/>
        </a:spcBef>
        <a:buNone/>
        <a:defRPr sz="4400" kern="1200" baseline="300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svg"/><Relationship Id="rId1" Type="http://schemas.openxmlformats.org/officeDocument/2006/relationships/slideLayout" Target="../slideLayouts/slideLayout9.xml"/><Relationship Id="rId6" Type="http://schemas.openxmlformats.org/officeDocument/2006/relationships/image" Target="../media/image31.svg"/><Relationship Id="rId5" Type="http://schemas.openxmlformats.org/officeDocument/2006/relationships/image" Target="../media/image30.svg"/><Relationship Id="rId4" Type="http://schemas.openxmlformats.org/officeDocument/2006/relationships/image" Target="../media/image29.svg"/></Relationships>
</file>

<file path=ppt/slides/_rels/slide12.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2.svg"/><Relationship Id="rId7" Type="http://schemas.openxmlformats.org/officeDocument/2006/relationships/image" Target="../media/image31.sv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30.svg"/><Relationship Id="rId5" Type="http://schemas.openxmlformats.org/officeDocument/2006/relationships/image" Target="../media/image34.svg"/><Relationship Id="rId4" Type="http://schemas.openxmlformats.org/officeDocument/2006/relationships/image" Target="../media/image33.svg"/></Relationships>
</file>

<file path=ppt/slides/_rels/slide1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sv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43.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mailto:Tara.Lebar@act.org" TargetMode="External"/><Relationship Id="rId5" Type="http://schemas.openxmlformats.org/officeDocument/2006/relationships/hyperlink" Target="mailto:Kasey.urquidez@act.org" TargetMode="External"/><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slideLayout" Target="../slideLayouts/slideLayout5.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svg"/><Relationship Id="rId7" Type="http://schemas.openxmlformats.org/officeDocument/2006/relationships/image" Target="../media/image55.sv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54.svg"/><Relationship Id="rId5" Type="http://schemas.openxmlformats.org/officeDocument/2006/relationships/image" Target="../media/image53.sv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svg"/></Relationships>
</file>

<file path=ppt/slides/_rels/slide24.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70.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image" Target="../media/image59.png"/><Relationship Id="rId1" Type="http://schemas.openxmlformats.org/officeDocument/2006/relationships/slideLayout" Target="../slideLayouts/slideLayout5.xml"/><Relationship Id="rId6" Type="http://schemas.openxmlformats.org/officeDocument/2006/relationships/image" Target="../media/image63.jpe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s>
</file>

<file path=ppt/slides/_rels/slide2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5.xml"/><Relationship Id="rId5" Type="http://schemas.openxmlformats.org/officeDocument/2006/relationships/image" Target="../media/image75.svg"/><Relationship Id="rId4" Type="http://schemas.openxmlformats.org/officeDocument/2006/relationships/image" Target="../media/image7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7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svg"/><Relationship Id="rId1" Type="http://schemas.openxmlformats.org/officeDocument/2006/relationships/slideLayout" Target="../slideLayouts/slideLayout5.xml"/><Relationship Id="rId4" Type="http://schemas.openxmlformats.org/officeDocument/2006/relationships/image" Target="../media/image22.sv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5.xml"/><Relationship Id="rId1" Type="http://schemas.openxmlformats.org/officeDocument/2006/relationships/slideLayout" Target="../slideLayouts/slideLayout23.xml"/><Relationship Id="rId5" Type="http://schemas.openxmlformats.org/officeDocument/2006/relationships/image" Target="../media/image26.png"/><Relationship Id="rId4" Type="http://schemas.openxmlformats.org/officeDocument/2006/relationships/image" Target="../media/image2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9CF54F8-C158-0D8E-254C-4930C96AD91B}"/>
              </a:ext>
            </a:extLst>
          </p:cNvPr>
          <p:cNvSpPr>
            <a:spLocks noGrp="1"/>
          </p:cNvSpPr>
          <p:nvPr>
            <p:ph type="subTitle" idx="1"/>
          </p:nvPr>
        </p:nvSpPr>
        <p:spPr/>
        <p:txBody>
          <a:bodyPr/>
          <a:lstStyle/>
          <a:p>
            <a:r>
              <a:rPr lang="en-US" dirty="0"/>
              <a:t>TACRAO Summer Meeting</a:t>
            </a:r>
          </a:p>
          <a:p>
            <a:r>
              <a:rPr lang="en-US" dirty="0"/>
              <a:t>July 2026</a:t>
            </a:r>
          </a:p>
        </p:txBody>
      </p:sp>
      <p:sp>
        <p:nvSpPr>
          <p:cNvPr id="3" name="Title 2">
            <a:extLst>
              <a:ext uri="{FF2B5EF4-FFF2-40B4-BE49-F238E27FC236}">
                <a16:creationId xmlns:a16="http://schemas.microsoft.com/office/drawing/2014/main" id="{BAD384C6-BFB6-8844-537C-9AEDB35B7A8B}"/>
              </a:ext>
            </a:extLst>
          </p:cNvPr>
          <p:cNvSpPr>
            <a:spLocks noGrp="1"/>
          </p:cNvSpPr>
          <p:nvPr>
            <p:ph type="title"/>
          </p:nvPr>
        </p:nvSpPr>
        <p:spPr/>
        <p:txBody>
          <a:bodyPr/>
          <a:lstStyle/>
          <a:p>
            <a:r>
              <a:rPr lang="en-US" dirty="0"/>
              <a:t>ACT Updates &amp; Insights:</a:t>
            </a:r>
          </a:p>
        </p:txBody>
      </p:sp>
    </p:spTree>
    <p:extLst>
      <p:ext uri="{BB962C8B-B14F-4D97-AF65-F5344CB8AC3E}">
        <p14:creationId xmlns:p14="http://schemas.microsoft.com/office/powerpoint/2010/main" val="8489957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CC9C11A-596C-51A9-F211-791B376FF589}"/>
              </a:ext>
            </a:extLst>
          </p:cNvPr>
          <p:cNvSpPr>
            <a:spLocks noGrp="1"/>
          </p:cNvSpPr>
          <p:nvPr>
            <p:ph type="title"/>
          </p:nvPr>
        </p:nvSpPr>
        <p:spPr/>
        <p:txBody>
          <a:bodyPr/>
          <a:lstStyle/>
          <a:p>
            <a:r>
              <a:rPr lang="en-US" dirty="0"/>
              <a:t>ACT Enhancements</a:t>
            </a:r>
          </a:p>
        </p:txBody>
      </p:sp>
    </p:spTree>
    <p:extLst>
      <p:ext uri="{BB962C8B-B14F-4D97-AF65-F5344CB8AC3E}">
        <p14:creationId xmlns:p14="http://schemas.microsoft.com/office/powerpoint/2010/main" val="2289688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36C4E43B-88C0-AA1B-F63B-5A30F3BAD8B5}"/>
              </a:ext>
            </a:extLst>
          </p:cNvPr>
          <p:cNvSpPr/>
          <p:nvPr/>
        </p:nvSpPr>
        <p:spPr>
          <a:xfrm>
            <a:off x="772274" y="2411639"/>
            <a:ext cx="854398" cy="85439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DC1BEEC8-56AE-717A-04F7-FFD56A53DE5E}"/>
              </a:ext>
            </a:extLst>
          </p:cNvPr>
          <p:cNvSpPr/>
          <p:nvPr/>
        </p:nvSpPr>
        <p:spPr>
          <a:xfrm>
            <a:off x="772274" y="3713966"/>
            <a:ext cx="854398" cy="854398"/>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5B90B9-4060-A5FA-BC42-7F2EE140E639}"/>
              </a:ext>
            </a:extLst>
          </p:cNvPr>
          <p:cNvSpPr>
            <a:spLocks noGrp="1"/>
          </p:cNvSpPr>
          <p:nvPr>
            <p:ph type="title"/>
          </p:nvPr>
        </p:nvSpPr>
        <p:spPr/>
        <p:txBody>
          <a:bodyPr/>
          <a:lstStyle/>
          <a:p>
            <a:r>
              <a:rPr lang="en-US" dirty="0"/>
              <a:t>Key Enhancements to the ACT</a:t>
            </a:r>
          </a:p>
        </p:txBody>
      </p:sp>
      <p:sp>
        <p:nvSpPr>
          <p:cNvPr id="4" name="Text Placeholder 3">
            <a:extLst>
              <a:ext uri="{FF2B5EF4-FFF2-40B4-BE49-F238E27FC236}">
                <a16:creationId xmlns:a16="http://schemas.microsoft.com/office/drawing/2014/main" id="{F0257CED-6940-E4CA-604E-8DFD68F0055A}"/>
              </a:ext>
            </a:extLst>
          </p:cNvPr>
          <p:cNvSpPr>
            <a:spLocks noGrp="1"/>
          </p:cNvSpPr>
          <p:nvPr>
            <p:ph type="body" sz="quarter" idx="10"/>
          </p:nvPr>
        </p:nvSpPr>
        <p:spPr/>
        <p:txBody>
          <a:bodyPr/>
          <a:lstStyle/>
          <a:p>
            <a:r>
              <a:rPr lang="en-US" dirty="0"/>
              <a:t>ACT ENHANCEMENTS</a:t>
            </a:r>
          </a:p>
        </p:txBody>
      </p:sp>
      <p:sp>
        <p:nvSpPr>
          <p:cNvPr id="14" name="TextBox 13">
            <a:extLst>
              <a:ext uri="{FF2B5EF4-FFF2-40B4-BE49-F238E27FC236}">
                <a16:creationId xmlns:a16="http://schemas.microsoft.com/office/drawing/2014/main" id="{E5E2635B-4621-5120-E2C5-CF4D3D2B1CBE}"/>
              </a:ext>
            </a:extLst>
          </p:cNvPr>
          <p:cNvSpPr txBox="1"/>
          <p:nvPr/>
        </p:nvSpPr>
        <p:spPr>
          <a:xfrm>
            <a:off x="1852552" y="2397161"/>
            <a:ext cx="4203865" cy="830997"/>
          </a:xfrm>
          <a:prstGeom prst="rect">
            <a:avLst/>
          </a:prstGeom>
          <a:noFill/>
        </p:spPr>
        <p:txBody>
          <a:bodyPr wrap="square" rtlCol="0">
            <a:spAutoFit/>
          </a:bodyPr>
          <a:lstStyle/>
          <a:p>
            <a:r>
              <a:rPr lang="en-US" sz="2400" dirty="0">
                <a:latin typeface="Aptos" panose="020B0004020202020204" pitchFamily="34" charset="0"/>
              </a:rPr>
              <a:t>Reduced Number of Questions</a:t>
            </a:r>
          </a:p>
        </p:txBody>
      </p:sp>
      <p:sp>
        <p:nvSpPr>
          <p:cNvPr id="15" name="TextBox 14">
            <a:extLst>
              <a:ext uri="{FF2B5EF4-FFF2-40B4-BE49-F238E27FC236}">
                <a16:creationId xmlns:a16="http://schemas.microsoft.com/office/drawing/2014/main" id="{61A5B801-7E18-06D8-0BB2-6A566F1150A3}"/>
              </a:ext>
            </a:extLst>
          </p:cNvPr>
          <p:cNvSpPr txBox="1"/>
          <p:nvPr/>
        </p:nvSpPr>
        <p:spPr>
          <a:xfrm>
            <a:off x="1852553" y="3699545"/>
            <a:ext cx="4203865" cy="830997"/>
          </a:xfrm>
          <a:prstGeom prst="rect">
            <a:avLst/>
          </a:prstGeom>
          <a:noFill/>
        </p:spPr>
        <p:txBody>
          <a:bodyPr wrap="square" rtlCol="0">
            <a:spAutoFit/>
          </a:bodyPr>
          <a:lstStyle/>
          <a:p>
            <a:r>
              <a:rPr lang="en-US" sz="2400">
                <a:latin typeface="Aptos" panose="020B0004020202020204" pitchFamily="34" charset="0"/>
              </a:rPr>
              <a:t>Reduced Answer Choices for Math Questions</a:t>
            </a:r>
          </a:p>
        </p:txBody>
      </p:sp>
      <p:sp>
        <p:nvSpPr>
          <p:cNvPr id="16" name="TextBox 15">
            <a:extLst>
              <a:ext uri="{FF2B5EF4-FFF2-40B4-BE49-F238E27FC236}">
                <a16:creationId xmlns:a16="http://schemas.microsoft.com/office/drawing/2014/main" id="{47B0F481-C78B-8B5E-7DD9-AA1F375710C8}"/>
              </a:ext>
            </a:extLst>
          </p:cNvPr>
          <p:cNvSpPr txBox="1"/>
          <p:nvPr/>
        </p:nvSpPr>
        <p:spPr>
          <a:xfrm>
            <a:off x="1852552" y="5143736"/>
            <a:ext cx="4203865" cy="461665"/>
          </a:xfrm>
          <a:prstGeom prst="rect">
            <a:avLst/>
          </a:prstGeom>
          <a:noFill/>
        </p:spPr>
        <p:txBody>
          <a:bodyPr wrap="square" rtlCol="0">
            <a:spAutoFit/>
          </a:bodyPr>
          <a:lstStyle/>
          <a:p>
            <a:r>
              <a:rPr lang="en-US" sz="2400">
                <a:latin typeface="Aptos" panose="020B0004020202020204" pitchFamily="34" charset="0"/>
              </a:rPr>
              <a:t>Shortened Test Time</a:t>
            </a:r>
          </a:p>
        </p:txBody>
      </p:sp>
      <p:sp>
        <p:nvSpPr>
          <p:cNvPr id="17" name="TextBox 16">
            <a:extLst>
              <a:ext uri="{FF2B5EF4-FFF2-40B4-BE49-F238E27FC236}">
                <a16:creationId xmlns:a16="http://schemas.microsoft.com/office/drawing/2014/main" id="{2F6E958B-E207-63C4-73D5-707D4EDA582A}"/>
              </a:ext>
            </a:extLst>
          </p:cNvPr>
          <p:cNvSpPr txBox="1"/>
          <p:nvPr/>
        </p:nvSpPr>
        <p:spPr>
          <a:xfrm>
            <a:off x="7422289" y="2598126"/>
            <a:ext cx="4203865" cy="461665"/>
          </a:xfrm>
          <a:prstGeom prst="rect">
            <a:avLst/>
          </a:prstGeom>
          <a:noFill/>
        </p:spPr>
        <p:txBody>
          <a:bodyPr wrap="square" rtlCol="0">
            <a:spAutoFit/>
          </a:bodyPr>
          <a:lstStyle/>
          <a:p>
            <a:r>
              <a:rPr lang="en-US" sz="2400">
                <a:latin typeface="Aptos" panose="020B0004020202020204" pitchFamily="34" charset="0"/>
              </a:rPr>
              <a:t>More Time Per Question</a:t>
            </a:r>
          </a:p>
        </p:txBody>
      </p:sp>
      <p:sp>
        <p:nvSpPr>
          <p:cNvPr id="18" name="TextBox 17">
            <a:extLst>
              <a:ext uri="{FF2B5EF4-FFF2-40B4-BE49-F238E27FC236}">
                <a16:creationId xmlns:a16="http://schemas.microsoft.com/office/drawing/2014/main" id="{7A1B95A3-1707-7080-D2A2-07507B0A8F38}"/>
              </a:ext>
            </a:extLst>
          </p:cNvPr>
          <p:cNvSpPr txBox="1"/>
          <p:nvPr/>
        </p:nvSpPr>
        <p:spPr>
          <a:xfrm>
            <a:off x="7422289" y="3838955"/>
            <a:ext cx="4203865" cy="461665"/>
          </a:xfrm>
          <a:prstGeom prst="rect">
            <a:avLst/>
          </a:prstGeom>
          <a:noFill/>
        </p:spPr>
        <p:txBody>
          <a:bodyPr wrap="square" rtlCol="0">
            <a:spAutoFit/>
          </a:bodyPr>
          <a:lstStyle/>
          <a:p>
            <a:r>
              <a:rPr lang="en-US" sz="2400">
                <a:latin typeface="Aptos" panose="020B0004020202020204" pitchFamily="34" charset="0"/>
              </a:rPr>
              <a:t>Science Test is Optional</a:t>
            </a:r>
          </a:p>
        </p:txBody>
      </p:sp>
      <p:pic>
        <p:nvPicPr>
          <p:cNvPr id="19" name="Graphic 18" descr="Remote learning math with solid fill">
            <a:extLst>
              <a:ext uri="{FF2B5EF4-FFF2-40B4-BE49-F238E27FC236}">
                <a16:creationId xmlns:a16="http://schemas.microsoft.com/office/drawing/2014/main" id="{A0759867-E0C9-1772-A99A-81073DD685F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77974" y="3869127"/>
            <a:ext cx="630382" cy="630382"/>
          </a:xfrm>
          <a:prstGeom prst="rect">
            <a:avLst/>
          </a:prstGeom>
        </p:spPr>
      </p:pic>
      <p:sp>
        <p:nvSpPr>
          <p:cNvPr id="23" name="Oval 22">
            <a:extLst>
              <a:ext uri="{FF2B5EF4-FFF2-40B4-BE49-F238E27FC236}">
                <a16:creationId xmlns:a16="http://schemas.microsoft.com/office/drawing/2014/main" id="{000CDFF4-0248-75BB-D629-932AE3C2A71B}"/>
              </a:ext>
            </a:extLst>
          </p:cNvPr>
          <p:cNvSpPr/>
          <p:nvPr/>
        </p:nvSpPr>
        <p:spPr>
          <a:xfrm>
            <a:off x="772274" y="5016293"/>
            <a:ext cx="854398" cy="854398"/>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descr="Stopwatch 66% with solid fill">
            <a:extLst>
              <a:ext uri="{FF2B5EF4-FFF2-40B4-BE49-F238E27FC236}">
                <a16:creationId xmlns:a16="http://schemas.microsoft.com/office/drawing/2014/main" id="{907BB1BA-F3A2-B120-914A-F64C2305153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1829" y="5099421"/>
            <a:ext cx="635194" cy="635194"/>
          </a:xfrm>
          <a:prstGeom prst="rect">
            <a:avLst/>
          </a:prstGeom>
        </p:spPr>
      </p:pic>
      <p:sp>
        <p:nvSpPr>
          <p:cNvPr id="24" name="Oval 23">
            <a:extLst>
              <a:ext uri="{FF2B5EF4-FFF2-40B4-BE49-F238E27FC236}">
                <a16:creationId xmlns:a16="http://schemas.microsoft.com/office/drawing/2014/main" id="{D4EBD9BD-1635-3C37-6B49-E3D72306E0CC}"/>
              </a:ext>
            </a:extLst>
          </p:cNvPr>
          <p:cNvSpPr/>
          <p:nvPr/>
        </p:nvSpPr>
        <p:spPr>
          <a:xfrm>
            <a:off x="6327947" y="2397161"/>
            <a:ext cx="854398" cy="854398"/>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Graphic 25" descr="Hourglass Finished with solid fill">
            <a:extLst>
              <a:ext uri="{FF2B5EF4-FFF2-40B4-BE49-F238E27FC236}">
                <a16:creationId xmlns:a16="http://schemas.microsoft.com/office/drawing/2014/main" id="{65EF526F-D0F2-095E-FF03-01E899232DB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99087" y="2570416"/>
            <a:ext cx="512118" cy="512118"/>
          </a:xfrm>
          <a:prstGeom prst="rect">
            <a:avLst/>
          </a:prstGeom>
        </p:spPr>
      </p:pic>
      <p:sp>
        <p:nvSpPr>
          <p:cNvPr id="29" name="Oval 28">
            <a:extLst>
              <a:ext uri="{FF2B5EF4-FFF2-40B4-BE49-F238E27FC236}">
                <a16:creationId xmlns:a16="http://schemas.microsoft.com/office/drawing/2014/main" id="{2546FDCD-FBF7-2EF9-86C7-4232C063A62B}"/>
              </a:ext>
            </a:extLst>
          </p:cNvPr>
          <p:cNvSpPr/>
          <p:nvPr/>
        </p:nvSpPr>
        <p:spPr>
          <a:xfrm>
            <a:off x="6327947" y="3602507"/>
            <a:ext cx="854398" cy="854398"/>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Graphic 27" descr="Atom outline">
            <a:extLst>
              <a:ext uri="{FF2B5EF4-FFF2-40B4-BE49-F238E27FC236}">
                <a16:creationId xmlns:a16="http://schemas.microsoft.com/office/drawing/2014/main" id="{8F3CD99B-A24A-8E72-2EF0-B74A4C59FE9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12246" y="3685067"/>
            <a:ext cx="685800" cy="685800"/>
          </a:xfrm>
          <a:prstGeom prst="rect">
            <a:avLst/>
          </a:prstGeom>
        </p:spPr>
      </p:pic>
      <p:pic>
        <p:nvPicPr>
          <p:cNvPr id="31" name="Graphic 30" descr="Pencil with solid fill">
            <a:extLst>
              <a:ext uri="{FF2B5EF4-FFF2-40B4-BE49-F238E27FC236}">
                <a16:creationId xmlns:a16="http://schemas.microsoft.com/office/drawing/2014/main" id="{D9FFD822-9585-7B8D-89F5-B4FAF18F7D2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40915" y="2611554"/>
            <a:ext cx="514218" cy="514218"/>
          </a:xfrm>
          <a:prstGeom prst="rect">
            <a:avLst/>
          </a:prstGeom>
        </p:spPr>
      </p:pic>
      <p:sp>
        <p:nvSpPr>
          <p:cNvPr id="5" name="Content Placeholder 2">
            <a:extLst>
              <a:ext uri="{FF2B5EF4-FFF2-40B4-BE49-F238E27FC236}">
                <a16:creationId xmlns:a16="http://schemas.microsoft.com/office/drawing/2014/main" id="{3288CC95-E783-1C1C-D319-A1A481ABFA7E}"/>
              </a:ext>
            </a:extLst>
          </p:cNvPr>
          <p:cNvSpPr>
            <a:spLocks noGrp="1"/>
          </p:cNvSpPr>
          <p:nvPr/>
        </p:nvSpPr>
        <p:spPr>
          <a:xfrm>
            <a:off x="772274" y="1085454"/>
            <a:ext cx="10647452" cy="131170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latin typeface="Aptos"/>
              </a:rPr>
              <a:t>The ACT test has been modernized to provide more </a:t>
            </a:r>
            <a:r>
              <a:rPr lang="en-US" sz="2400" b="1" dirty="0">
                <a:latin typeface="Aptos"/>
              </a:rPr>
              <a:t>flexibility </a:t>
            </a:r>
            <a:r>
              <a:rPr lang="en-US" sz="2400" dirty="0">
                <a:latin typeface="Aptos"/>
              </a:rPr>
              <a:t>for the test taker, all while maintaining the same high level of </a:t>
            </a:r>
            <a:r>
              <a:rPr lang="en-US" sz="2400" b="1" dirty="0">
                <a:latin typeface="Aptos"/>
              </a:rPr>
              <a:t>accuracy </a:t>
            </a:r>
            <a:r>
              <a:rPr lang="en-US" sz="2400" dirty="0">
                <a:latin typeface="Aptos"/>
              </a:rPr>
              <a:t>and</a:t>
            </a:r>
            <a:r>
              <a:rPr lang="en-US" sz="2400" b="1" dirty="0">
                <a:latin typeface="Aptos"/>
              </a:rPr>
              <a:t> predictive power </a:t>
            </a:r>
            <a:r>
              <a:rPr lang="en-US" sz="2400" dirty="0">
                <a:latin typeface="Aptos"/>
              </a:rPr>
              <a:t>of the legacy test.</a:t>
            </a:r>
            <a:endParaRPr lang="en-US" sz="2000" dirty="0"/>
          </a:p>
        </p:txBody>
      </p:sp>
    </p:spTree>
    <p:extLst>
      <p:ext uri="{BB962C8B-B14F-4D97-AF65-F5344CB8AC3E}">
        <p14:creationId xmlns:p14="http://schemas.microsoft.com/office/powerpoint/2010/main" val="3578062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63DE6-B184-88A2-488D-588398A26B84}"/>
            </a:ext>
          </a:extLst>
        </p:cNvPr>
        <p:cNvGrpSpPr/>
        <p:nvPr/>
      </p:nvGrpSpPr>
      <p:grpSpPr>
        <a:xfrm>
          <a:off x="0" y="0"/>
          <a:ext cx="0" cy="0"/>
          <a:chOff x="0" y="0"/>
          <a:chExt cx="0" cy="0"/>
        </a:xfrm>
      </p:grpSpPr>
      <p:sp>
        <p:nvSpPr>
          <p:cNvPr id="9" name="Oval 8">
            <a:extLst>
              <a:ext uri="{FF2B5EF4-FFF2-40B4-BE49-F238E27FC236}">
                <a16:creationId xmlns:a16="http://schemas.microsoft.com/office/drawing/2014/main" id="{A0E7B4D1-2C56-EC50-0266-620952470C3D}"/>
              </a:ext>
            </a:extLst>
          </p:cNvPr>
          <p:cNvSpPr/>
          <p:nvPr/>
        </p:nvSpPr>
        <p:spPr>
          <a:xfrm>
            <a:off x="6407856" y="1488816"/>
            <a:ext cx="854398" cy="854398"/>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C735FB22-621A-D56A-C09F-95C4A8C684CF}"/>
              </a:ext>
            </a:extLst>
          </p:cNvPr>
          <p:cNvSpPr/>
          <p:nvPr/>
        </p:nvSpPr>
        <p:spPr>
          <a:xfrm>
            <a:off x="1099824" y="1509333"/>
            <a:ext cx="854398" cy="854398"/>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EBEFAA20-31A7-FC54-31B6-637DFD5AA3A7}"/>
              </a:ext>
            </a:extLst>
          </p:cNvPr>
          <p:cNvSpPr/>
          <p:nvPr/>
        </p:nvSpPr>
        <p:spPr>
          <a:xfrm>
            <a:off x="3708400" y="1509333"/>
            <a:ext cx="854398" cy="854398"/>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6F4C91-9AF8-E894-14C9-C7E345257690}"/>
              </a:ext>
            </a:extLst>
          </p:cNvPr>
          <p:cNvSpPr>
            <a:spLocks noGrp="1"/>
          </p:cNvSpPr>
          <p:nvPr>
            <p:ph type="title"/>
          </p:nvPr>
        </p:nvSpPr>
        <p:spPr/>
        <p:txBody>
          <a:bodyPr/>
          <a:lstStyle/>
          <a:p>
            <a:r>
              <a:rPr lang="en-US" dirty="0"/>
              <a:t>ACT Test Specifications</a:t>
            </a:r>
          </a:p>
        </p:txBody>
      </p:sp>
      <p:sp>
        <p:nvSpPr>
          <p:cNvPr id="4" name="Text Placeholder 3">
            <a:extLst>
              <a:ext uri="{FF2B5EF4-FFF2-40B4-BE49-F238E27FC236}">
                <a16:creationId xmlns:a16="http://schemas.microsoft.com/office/drawing/2014/main" id="{3266836C-F9D9-DEE2-BAAF-6D907D7BDC29}"/>
              </a:ext>
            </a:extLst>
          </p:cNvPr>
          <p:cNvSpPr>
            <a:spLocks noGrp="1"/>
          </p:cNvSpPr>
          <p:nvPr>
            <p:ph type="body" sz="quarter" idx="10"/>
          </p:nvPr>
        </p:nvSpPr>
        <p:spPr/>
        <p:txBody>
          <a:bodyPr/>
          <a:lstStyle/>
          <a:p>
            <a:r>
              <a:rPr lang="en-US" dirty="0"/>
              <a:t>ACT ENHANCEMENTS</a:t>
            </a:r>
          </a:p>
        </p:txBody>
      </p:sp>
      <p:sp>
        <p:nvSpPr>
          <p:cNvPr id="14" name="TextBox 13">
            <a:extLst>
              <a:ext uri="{FF2B5EF4-FFF2-40B4-BE49-F238E27FC236}">
                <a16:creationId xmlns:a16="http://schemas.microsoft.com/office/drawing/2014/main" id="{A947F694-2AC1-7D3B-AD2D-B0797298152E}"/>
              </a:ext>
            </a:extLst>
          </p:cNvPr>
          <p:cNvSpPr txBox="1"/>
          <p:nvPr/>
        </p:nvSpPr>
        <p:spPr>
          <a:xfrm>
            <a:off x="815487" y="2414067"/>
            <a:ext cx="1420173" cy="1077218"/>
          </a:xfrm>
          <a:prstGeom prst="rect">
            <a:avLst/>
          </a:prstGeom>
          <a:noFill/>
        </p:spPr>
        <p:txBody>
          <a:bodyPr wrap="square" rtlCol="0">
            <a:spAutoFit/>
          </a:bodyPr>
          <a:lstStyle/>
          <a:p>
            <a:pPr algn="ctr"/>
            <a:r>
              <a:rPr lang="en-US" sz="2400" b="1" dirty="0">
                <a:latin typeface="Aptos" panose="020B0004020202020204" pitchFamily="34" charset="0"/>
              </a:rPr>
              <a:t>English</a:t>
            </a:r>
          </a:p>
          <a:p>
            <a:pPr algn="ctr"/>
            <a:r>
              <a:rPr lang="en-US" sz="2000" dirty="0">
                <a:latin typeface="Aptos" panose="020B0004020202020204" pitchFamily="34" charset="0"/>
              </a:rPr>
              <a:t>50 Items</a:t>
            </a:r>
          </a:p>
          <a:p>
            <a:pPr algn="ctr"/>
            <a:r>
              <a:rPr lang="en-US" sz="2000" dirty="0">
                <a:latin typeface="Aptos" panose="020B0004020202020204" pitchFamily="34" charset="0"/>
              </a:rPr>
              <a:t>35 Minutes</a:t>
            </a:r>
          </a:p>
        </p:txBody>
      </p:sp>
      <p:sp>
        <p:nvSpPr>
          <p:cNvPr id="16" name="TextBox 15">
            <a:extLst>
              <a:ext uri="{FF2B5EF4-FFF2-40B4-BE49-F238E27FC236}">
                <a16:creationId xmlns:a16="http://schemas.microsoft.com/office/drawing/2014/main" id="{4332B7F3-1125-9DE2-37DF-30A3352CDF99}"/>
              </a:ext>
            </a:extLst>
          </p:cNvPr>
          <p:cNvSpPr txBox="1"/>
          <p:nvPr/>
        </p:nvSpPr>
        <p:spPr>
          <a:xfrm>
            <a:off x="815487" y="4450967"/>
            <a:ext cx="1669581" cy="461665"/>
          </a:xfrm>
          <a:prstGeom prst="rect">
            <a:avLst/>
          </a:prstGeom>
          <a:noFill/>
        </p:spPr>
        <p:txBody>
          <a:bodyPr wrap="square" rtlCol="0">
            <a:spAutoFit/>
          </a:bodyPr>
          <a:lstStyle/>
          <a:p>
            <a:r>
              <a:rPr lang="en-US" sz="2400" dirty="0">
                <a:latin typeface="Aptos" panose="020B0004020202020204" pitchFamily="34" charset="0"/>
              </a:rPr>
              <a:t>Optional:</a:t>
            </a:r>
          </a:p>
        </p:txBody>
      </p:sp>
      <p:pic>
        <p:nvPicPr>
          <p:cNvPr id="19" name="Graphic 18" descr="Remote learning math with solid fill">
            <a:extLst>
              <a:ext uri="{FF2B5EF4-FFF2-40B4-BE49-F238E27FC236}">
                <a16:creationId xmlns:a16="http://schemas.microsoft.com/office/drawing/2014/main" id="{9BE042CC-EAB2-E8E5-EE89-8759AA210E8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14100" y="1664494"/>
            <a:ext cx="630382" cy="630382"/>
          </a:xfrm>
          <a:prstGeom prst="rect">
            <a:avLst/>
          </a:prstGeom>
        </p:spPr>
      </p:pic>
      <p:sp>
        <p:nvSpPr>
          <p:cNvPr id="23" name="Oval 22">
            <a:extLst>
              <a:ext uri="{FF2B5EF4-FFF2-40B4-BE49-F238E27FC236}">
                <a16:creationId xmlns:a16="http://schemas.microsoft.com/office/drawing/2014/main" id="{5667690D-B028-0A42-80E1-77056D50F1E9}"/>
              </a:ext>
            </a:extLst>
          </p:cNvPr>
          <p:cNvSpPr/>
          <p:nvPr/>
        </p:nvSpPr>
        <p:spPr>
          <a:xfrm>
            <a:off x="8997710" y="1488816"/>
            <a:ext cx="854398" cy="854398"/>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Graphic 21" descr="Stopwatch 66% with solid fill">
            <a:extLst>
              <a:ext uri="{FF2B5EF4-FFF2-40B4-BE49-F238E27FC236}">
                <a16:creationId xmlns:a16="http://schemas.microsoft.com/office/drawing/2014/main" id="{A5D686AC-E18F-C056-699C-6DC38EE0E5A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107312" y="1588272"/>
            <a:ext cx="635194" cy="635194"/>
          </a:xfrm>
          <a:prstGeom prst="rect">
            <a:avLst/>
          </a:prstGeom>
        </p:spPr>
      </p:pic>
      <p:sp>
        <p:nvSpPr>
          <p:cNvPr id="24" name="Oval 23">
            <a:extLst>
              <a:ext uri="{FF2B5EF4-FFF2-40B4-BE49-F238E27FC236}">
                <a16:creationId xmlns:a16="http://schemas.microsoft.com/office/drawing/2014/main" id="{131A52AB-ED62-1903-1106-B04CBD266F38}"/>
              </a:ext>
            </a:extLst>
          </p:cNvPr>
          <p:cNvSpPr/>
          <p:nvPr/>
        </p:nvSpPr>
        <p:spPr>
          <a:xfrm>
            <a:off x="4086454" y="5068939"/>
            <a:ext cx="854398" cy="854398"/>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Graphic 25" descr="Document with solid fill">
            <a:extLst>
              <a:ext uri="{FF2B5EF4-FFF2-40B4-BE49-F238E27FC236}">
                <a16:creationId xmlns:a16="http://schemas.microsoft.com/office/drawing/2014/main" id="{15B870D8-C0CF-7FD8-2A21-90BB6BB3AC5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257594" y="5242194"/>
            <a:ext cx="512118" cy="512118"/>
          </a:xfrm>
          <a:prstGeom prst="rect">
            <a:avLst/>
          </a:prstGeom>
        </p:spPr>
      </p:pic>
      <p:sp>
        <p:nvSpPr>
          <p:cNvPr id="29" name="Oval 28">
            <a:extLst>
              <a:ext uri="{FF2B5EF4-FFF2-40B4-BE49-F238E27FC236}">
                <a16:creationId xmlns:a16="http://schemas.microsoft.com/office/drawing/2014/main" id="{7FA90B5D-B9E6-81D3-7ADC-98CE14FC6941}"/>
              </a:ext>
            </a:extLst>
          </p:cNvPr>
          <p:cNvSpPr/>
          <p:nvPr/>
        </p:nvSpPr>
        <p:spPr>
          <a:xfrm>
            <a:off x="1208812" y="5068939"/>
            <a:ext cx="854398" cy="854398"/>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Graphic 27" descr="Atom outline">
            <a:extLst>
              <a:ext uri="{FF2B5EF4-FFF2-40B4-BE49-F238E27FC236}">
                <a16:creationId xmlns:a16="http://schemas.microsoft.com/office/drawing/2014/main" id="{CED079B9-0048-B429-C391-A07939648AA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93111" y="5151499"/>
            <a:ext cx="685800" cy="685800"/>
          </a:xfrm>
          <a:prstGeom prst="rect">
            <a:avLst/>
          </a:prstGeom>
        </p:spPr>
      </p:pic>
      <p:pic>
        <p:nvPicPr>
          <p:cNvPr id="31" name="Graphic 30" descr="Pencil with solid fill">
            <a:extLst>
              <a:ext uri="{FF2B5EF4-FFF2-40B4-BE49-F238E27FC236}">
                <a16:creationId xmlns:a16="http://schemas.microsoft.com/office/drawing/2014/main" id="{6D0E05FA-9D90-ACF3-DB13-CD063833A2B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268465" y="1709248"/>
            <a:ext cx="514218" cy="514218"/>
          </a:xfrm>
          <a:prstGeom prst="rect">
            <a:avLst/>
          </a:prstGeom>
        </p:spPr>
      </p:pic>
      <p:sp>
        <p:nvSpPr>
          <p:cNvPr id="6" name="TextBox 5">
            <a:extLst>
              <a:ext uri="{FF2B5EF4-FFF2-40B4-BE49-F238E27FC236}">
                <a16:creationId xmlns:a16="http://schemas.microsoft.com/office/drawing/2014/main" id="{9443403E-5807-586B-1D8C-123318D2AB74}"/>
              </a:ext>
            </a:extLst>
          </p:cNvPr>
          <p:cNvSpPr txBox="1"/>
          <p:nvPr/>
        </p:nvSpPr>
        <p:spPr>
          <a:xfrm>
            <a:off x="3424851" y="2398016"/>
            <a:ext cx="1420172" cy="1077218"/>
          </a:xfrm>
          <a:prstGeom prst="rect">
            <a:avLst/>
          </a:prstGeom>
          <a:noFill/>
        </p:spPr>
        <p:txBody>
          <a:bodyPr wrap="square" rtlCol="0">
            <a:spAutoFit/>
          </a:bodyPr>
          <a:lstStyle/>
          <a:p>
            <a:pPr algn="ctr"/>
            <a:r>
              <a:rPr lang="en-US" sz="2400" b="1" dirty="0">
                <a:latin typeface="Aptos" panose="020B0004020202020204" pitchFamily="34" charset="0"/>
              </a:rPr>
              <a:t>Math</a:t>
            </a:r>
          </a:p>
          <a:p>
            <a:pPr algn="ctr"/>
            <a:r>
              <a:rPr lang="en-US" sz="2000" dirty="0">
                <a:latin typeface="Aptos" panose="020B0004020202020204" pitchFamily="34" charset="0"/>
              </a:rPr>
              <a:t>45 Items</a:t>
            </a:r>
          </a:p>
          <a:p>
            <a:pPr algn="ctr"/>
            <a:r>
              <a:rPr lang="en-US" sz="2000" dirty="0">
                <a:latin typeface="Aptos" panose="020B0004020202020204" pitchFamily="34" charset="0"/>
              </a:rPr>
              <a:t>50 Minutes</a:t>
            </a:r>
          </a:p>
        </p:txBody>
      </p:sp>
      <p:sp>
        <p:nvSpPr>
          <p:cNvPr id="7" name="TextBox 6">
            <a:extLst>
              <a:ext uri="{FF2B5EF4-FFF2-40B4-BE49-F238E27FC236}">
                <a16:creationId xmlns:a16="http://schemas.microsoft.com/office/drawing/2014/main" id="{F5FB4A72-BAFE-D32C-07A5-1CB851A30BAE}"/>
              </a:ext>
            </a:extLst>
          </p:cNvPr>
          <p:cNvSpPr txBox="1"/>
          <p:nvPr/>
        </p:nvSpPr>
        <p:spPr>
          <a:xfrm>
            <a:off x="6216511" y="2344065"/>
            <a:ext cx="1630877" cy="1077218"/>
          </a:xfrm>
          <a:prstGeom prst="rect">
            <a:avLst/>
          </a:prstGeom>
          <a:noFill/>
        </p:spPr>
        <p:txBody>
          <a:bodyPr wrap="square" rtlCol="0">
            <a:spAutoFit/>
          </a:bodyPr>
          <a:lstStyle/>
          <a:p>
            <a:r>
              <a:rPr lang="en-US" sz="2400" b="1" dirty="0">
                <a:latin typeface="Aptos" panose="020B0004020202020204" pitchFamily="34" charset="0"/>
              </a:rPr>
              <a:t>Reading</a:t>
            </a:r>
          </a:p>
          <a:p>
            <a:r>
              <a:rPr lang="en-US" sz="2000" dirty="0">
                <a:latin typeface="Aptos" panose="020B0004020202020204" pitchFamily="34" charset="0"/>
              </a:rPr>
              <a:t>36 Items</a:t>
            </a:r>
          </a:p>
          <a:p>
            <a:r>
              <a:rPr lang="en-US" sz="2000" dirty="0">
                <a:latin typeface="Aptos" panose="020B0004020202020204" pitchFamily="34" charset="0"/>
              </a:rPr>
              <a:t>40 Minutes</a:t>
            </a:r>
          </a:p>
        </p:txBody>
      </p:sp>
      <p:sp>
        <p:nvSpPr>
          <p:cNvPr id="8" name="TextBox 7">
            <a:extLst>
              <a:ext uri="{FF2B5EF4-FFF2-40B4-BE49-F238E27FC236}">
                <a16:creationId xmlns:a16="http://schemas.microsoft.com/office/drawing/2014/main" id="{009FB976-F121-459B-E960-C09EBC90D73E}"/>
              </a:ext>
            </a:extLst>
          </p:cNvPr>
          <p:cNvSpPr txBox="1"/>
          <p:nvPr/>
        </p:nvSpPr>
        <p:spPr>
          <a:xfrm>
            <a:off x="8825087" y="2363731"/>
            <a:ext cx="1630877" cy="1077218"/>
          </a:xfrm>
          <a:prstGeom prst="rect">
            <a:avLst/>
          </a:prstGeom>
          <a:noFill/>
        </p:spPr>
        <p:txBody>
          <a:bodyPr wrap="square" rtlCol="0">
            <a:spAutoFit/>
          </a:bodyPr>
          <a:lstStyle/>
          <a:p>
            <a:r>
              <a:rPr lang="en-US" sz="2400" b="1" dirty="0">
                <a:latin typeface="Aptos" panose="020B0004020202020204" pitchFamily="34" charset="0"/>
              </a:rPr>
              <a:t>Total</a:t>
            </a:r>
          </a:p>
          <a:p>
            <a:r>
              <a:rPr lang="en-US" sz="2000" dirty="0">
                <a:latin typeface="Aptos" panose="020B0004020202020204" pitchFamily="34" charset="0"/>
              </a:rPr>
              <a:t>131 Items</a:t>
            </a:r>
          </a:p>
          <a:p>
            <a:r>
              <a:rPr lang="en-US" sz="2000" dirty="0">
                <a:latin typeface="Aptos" panose="020B0004020202020204" pitchFamily="34" charset="0"/>
              </a:rPr>
              <a:t>125 Minutes</a:t>
            </a:r>
          </a:p>
        </p:txBody>
      </p:sp>
      <p:pic>
        <p:nvPicPr>
          <p:cNvPr id="11" name="Graphic 10" descr="Books">
            <a:extLst>
              <a:ext uri="{FF2B5EF4-FFF2-40B4-BE49-F238E27FC236}">
                <a16:creationId xmlns:a16="http://schemas.microsoft.com/office/drawing/2014/main" id="{3FE2CC06-A1C7-578C-971C-315B5BD0E0C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578996" y="1678399"/>
            <a:ext cx="512118" cy="512118"/>
          </a:xfrm>
          <a:prstGeom prst="rect">
            <a:avLst/>
          </a:prstGeom>
        </p:spPr>
      </p:pic>
      <p:sp>
        <p:nvSpPr>
          <p:cNvPr id="12" name="TextBox 11">
            <a:extLst>
              <a:ext uri="{FF2B5EF4-FFF2-40B4-BE49-F238E27FC236}">
                <a16:creationId xmlns:a16="http://schemas.microsoft.com/office/drawing/2014/main" id="{7038E364-53C0-5CA7-D8AC-9AE5BF9DCA22}"/>
              </a:ext>
            </a:extLst>
          </p:cNvPr>
          <p:cNvSpPr txBox="1"/>
          <p:nvPr/>
        </p:nvSpPr>
        <p:spPr>
          <a:xfrm>
            <a:off x="2063210" y="4946720"/>
            <a:ext cx="1420172" cy="1077218"/>
          </a:xfrm>
          <a:prstGeom prst="rect">
            <a:avLst/>
          </a:prstGeom>
          <a:noFill/>
        </p:spPr>
        <p:txBody>
          <a:bodyPr wrap="square" rtlCol="0">
            <a:spAutoFit/>
          </a:bodyPr>
          <a:lstStyle/>
          <a:p>
            <a:pPr algn="ctr"/>
            <a:r>
              <a:rPr lang="en-US" sz="2400" b="1" dirty="0">
                <a:latin typeface="Aptos" panose="020B0004020202020204" pitchFamily="34" charset="0"/>
              </a:rPr>
              <a:t>Science</a:t>
            </a:r>
          </a:p>
          <a:p>
            <a:pPr algn="ctr"/>
            <a:r>
              <a:rPr lang="en-US" sz="2000" dirty="0">
                <a:latin typeface="Aptos" panose="020B0004020202020204" pitchFamily="34" charset="0"/>
              </a:rPr>
              <a:t>40 Items</a:t>
            </a:r>
          </a:p>
          <a:p>
            <a:pPr algn="ctr"/>
            <a:r>
              <a:rPr lang="en-US" sz="2000" dirty="0">
                <a:latin typeface="Aptos" panose="020B0004020202020204" pitchFamily="34" charset="0"/>
              </a:rPr>
              <a:t>40 Minutes</a:t>
            </a:r>
          </a:p>
        </p:txBody>
      </p:sp>
      <p:sp>
        <p:nvSpPr>
          <p:cNvPr id="13" name="TextBox 12">
            <a:extLst>
              <a:ext uri="{FF2B5EF4-FFF2-40B4-BE49-F238E27FC236}">
                <a16:creationId xmlns:a16="http://schemas.microsoft.com/office/drawing/2014/main" id="{54D7E900-E56A-423B-D0AE-3810E57D8EDD}"/>
              </a:ext>
            </a:extLst>
          </p:cNvPr>
          <p:cNvSpPr txBox="1"/>
          <p:nvPr/>
        </p:nvSpPr>
        <p:spPr>
          <a:xfrm>
            <a:off x="4826150" y="4941277"/>
            <a:ext cx="2504359" cy="1384995"/>
          </a:xfrm>
          <a:prstGeom prst="rect">
            <a:avLst/>
          </a:prstGeom>
          <a:noFill/>
        </p:spPr>
        <p:txBody>
          <a:bodyPr wrap="square" rtlCol="0">
            <a:spAutoFit/>
          </a:bodyPr>
          <a:lstStyle/>
          <a:p>
            <a:pPr algn="ctr"/>
            <a:r>
              <a:rPr lang="en-US" sz="2400" b="1" dirty="0">
                <a:latin typeface="Aptos" panose="020B0004020202020204" pitchFamily="34" charset="0"/>
              </a:rPr>
              <a:t>Writing/Essay</a:t>
            </a:r>
          </a:p>
          <a:p>
            <a:pPr algn="ctr"/>
            <a:r>
              <a:rPr lang="en-US" sz="2000" dirty="0">
                <a:latin typeface="Aptos" panose="020B0004020202020204" pitchFamily="34" charset="0"/>
              </a:rPr>
              <a:t>1 Item</a:t>
            </a:r>
          </a:p>
          <a:p>
            <a:pPr algn="ctr"/>
            <a:r>
              <a:rPr lang="en-US" sz="2000" dirty="0">
                <a:latin typeface="Aptos" panose="020B0004020202020204" pitchFamily="34" charset="0"/>
              </a:rPr>
              <a:t>40 Minutes</a:t>
            </a:r>
          </a:p>
          <a:p>
            <a:pPr algn="ctr"/>
            <a:r>
              <a:rPr lang="en-US" sz="2000" dirty="0">
                <a:latin typeface="Aptos" panose="020B0004020202020204" pitchFamily="34" charset="0"/>
              </a:rPr>
              <a:t>Scoring Range: 1-12</a:t>
            </a:r>
          </a:p>
        </p:txBody>
      </p:sp>
      <p:cxnSp>
        <p:nvCxnSpPr>
          <p:cNvPr id="25" name="Straight Connector 24">
            <a:extLst>
              <a:ext uri="{FF2B5EF4-FFF2-40B4-BE49-F238E27FC236}">
                <a16:creationId xmlns:a16="http://schemas.microsoft.com/office/drawing/2014/main" id="{35AEF9C3-41C7-086B-C1CB-5236895DD73D}"/>
              </a:ext>
            </a:extLst>
          </p:cNvPr>
          <p:cNvCxnSpPr>
            <a:cxnSpLocks/>
          </p:cNvCxnSpPr>
          <p:nvPr/>
        </p:nvCxnSpPr>
        <p:spPr>
          <a:xfrm>
            <a:off x="8173156" y="1509333"/>
            <a:ext cx="0" cy="2150867"/>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2A272AA-2383-817F-1898-CDC4F3D5A1FC}"/>
              </a:ext>
            </a:extLst>
          </p:cNvPr>
          <p:cNvCxnSpPr>
            <a:cxnSpLocks/>
          </p:cNvCxnSpPr>
          <p:nvPr/>
        </p:nvCxnSpPr>
        <p:spPr>
          <a:xfrm>
            <a:off x="444689" y="4030783"/>
            <a:ext cx="11543644" cy="0"/>
          </a:xfrm>
          <a:prstGeom prst="line">
            <a:avLst/>
          </a:prstGeom>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833C8951-DE2A-4530-3B49-9D21E8A32CA8}"/>
              </a:ext>
            </a:extLst>
          </p:cNvPr>
          <p:cNvSpPr/>
          <p:nvPr/>
        </p:nvSpPr>
        <p:spPr>
          <a:xfrm>
            <a:off x="7328830" y="4159427"/>
            <a:ext cx="4623389" cy="1120696"/>
          </a:xfrm>
          <a:prstGeom prst="roundRect">
            <a:avLst/>
          </a:prstGeom>
          <a:solidFill>
            <a:srgbClr val="FFFFFF">
              <a:alpha val="50000"/>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FACFF331-D27F-EB38-9F10-EC0EBB5AA149}"/>
              </a:ext>
            </a:extLst>
          </p:cNvPr>
          <p:cNvSpPr txBox="1"/>
          <p:nvPr/>
        </p:nvSpPr>
        <p:spPr>
          <a:xfrm>
            <a:off x="7582126" y="4335735"/>
            <a:ext cx="4431367" cy="769441"/>
          </a:xfrm>
          <a:prstGeom prst="rect">
            <a:avLst/>
          </a:prstGeom>
          <a:noFill/>
          <a:ln>
            <a:noFill/>
          </a:ln>
          <a:effectLst>
            <a:softEdge rad="0"/>
          </a:effectLst>
        </p:spPr>
        <p:txBody>
          <a:bodyPr wrap="square" rtlCol="0">
            <a:spAutoFit/>
          </a:bodyPr>
          <a:lstStyle/>
          <a:p>
            <a:r>
              <a:rPr lang="en-US" sz="2400" b="1" dirty="0">
                <a:latin typeface="Aptos" panose="020B0004020202020204" pitchFamily="34" charset="0"/>
              </a:rPr>
              <a:t>84 Item &amp; 50 Minute </a:t>
            </a:r>
            <a:r>
              <a:rPr lang="en-US" sz="2400" dirty="0">
                <a:latin typeface="Aptos" panose="020B0004020202020204" pitchFamily="34" charset="0"/>
              </a:rPr>
              <a:t>reduction </a:t>
            </a:r>
            <a:r>
              <a:rPr lang="en-US" sz="2000" dirty="0">
                <a:latin typeface="Aptos" panose="020B0004020202020204" pitchFamily="34" charset="0"/>
              </a:rPr>
              <a:t>from Legacy Core ACT administration</a:t>
            </a:r>
            <a:endParaRPr lang="en-US" sz="2400" dirty="0">
              <a:latin typeface="Aptos" panose="020B0004020202020204" pitchFamily="34" charset="0"/>
            </a:endParaRPr>
          </a:p>
        </p:txBody>
      </p:sp>
    </p:spTree>
    <p:extLst>
      <p:ext uri="{BB962C8B-B14F-4D97-AF65-F5344CB8AC3E}">
        <p14:creationId xmlns:p14="http://schemas.microsoft.com/office/powerpoint/2010/main" val="2172142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05872-66C7-DCE0-59F7-2CD12A4D4605}"/>
              </a:ext>
            </a:extLst>
          </p:cNvPr>
          <p:cNvSpPr>
            <a:spLocks noGrp="1"/>
          </p:cNvSpPr>
          <p:nvPr>
            <p:ph type="title"/>
          </p:nvPr>
        </p:nvSpPr>
        <p:spPr/>
        <p:txBody>
          <a:bodyPr/>
          <a:lstStyle/>
          <a:p>
            <a:r>
              <a:rPr lang="en-US" dirty="0"/>
              <a:t>New Composite Score</a:t>
            </a:r>
          </a:p>
        </p:txBody>
      </p:sp>
      <p:sp>
        <p:nvSpPr>
          <p:cNvPr id="4" name="Text Placeholder 3">
            <a:extLst>
              <a:ext uri="{FF2B5EF4-FFF2-40B4-BE49-F238E27FC236}">
                <a16:creationId xmlns:a16="http://schemas.microsoft.com/office/drawing/2014/main" id="{E4F00426-0FC5-B253-0434-5E33BE9777D2}"/>
              </a:ext>
            </a:extLst>
          </p:cNvPr>
          <p:cNvSpPr>
            <a:spLocks noGrp="1"/>
          </p:cNvSpPr>
          <p:nvPr>
            <p:ph type="body" sz="quarter" idx="10"/>
          </p:nvPr>
        </p:nvSpPr>
        <p:spPr/>
        <p:txBody>
          <a:bodyPr/>
          <a:lstStyle/>
          <a:p>
            <a:r>
              <a:rPr lang="en-US" dirty="0"/>
              <a:t>ACT ENHANCEMENTS</a:t>
            </a:r>
          </a:p>
        </p:txBody>
      </p:sp>
      <p:pic>
        <p:nvPicPr>
          <p:cNvPr id="1026" name="Picture 2">
            <a:extLst>
              <a:ext uri="{FF2B5EF4-FFF2-40B4-BE49-F238E27FC236}">
                <a16:creationId xmlns:a16="http://schemas.microsoft.com/office/drawing/2014/main" id="{906E840E-C8EF-1BC9-9203-D5EFA5FA51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535" y="993228"/>
            <a:ext cx="9381373" cy="316689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31">
            <a:extLst>
              <a:ext uri="{FF2B5EF4-FFF2-40B4-BE49-F238E27FC236}">
                <a16:creationId xmlns:a16="http://schemas.microsoft.com/office/drawing/2014/main" id="{A53C7E36-C89F-57AF-0150-78855042AED6}"/>
              </a:ext>
            </a:extLst>
          </p:cNvPr>
          <p:cNvSpPr txBox="1"/>
          <p:nvPr/>
        </p:nvSpPr>
        <p:spPr>
          <a:xfrm>
            <a:off x="546701" y="4404397"/>
            <a:ext cx="10727895" cy="1754326"/>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Aft>
                <a:spcPts val="800"/>
              </a:spcAft>
              <a:buFont typeface="Arial"/>
              <a:buChar char="•"/>
              <a:defRPr/>
            </a:pPr>
            <a:r>
              <a:rPr lang="en-US" sz="2200" dirty="0">
                <a:solidFill>
                  <a:srgbClr val="203864"/>
                </a:solidFill>
                <a:latin typeface="Aptos"/>
              </a:rPr>
              <a:t>The score scale remains 1-36</a:t>
            </a:r>
            <a:endParaRPr lang="en-US" sz="2200" dirty="0">
              <a:solidFill>
                <a:srgbClr val="002E5D"/>
              </a:solidFill>
              <a:latin typeface="Aptos"/>
              <a:ea typeface="Calibri" panose="020F0502020204030204"/>
              <a:cs typeface="Calibri" panose="020F0502020204030204"/>
            </a:endParaRPr>
          </a:p>
          <a:p>
            <a:pPr marL="285750" marR="0" lvl="0" indent="-285750" algn="l" defTabSz="914400" rtl="0" eaLnBrk="1" fontAlgn="auto" latinLnBrk="0" hangingPunct="1">
              <a:lnSpc>
                <a:spcPct val="100000"/>
              </a:lnSpc>
              <a:spcBef>
                <a:spcPts val="0"/>
              </a:spcBef>
              <a:spcAft>
                <a:spcPts val="800"/>
              </a:spcAft>
              <a:buClrTx/>
              <a:buSzTx/>
              <a:buFont typeface="Arial"/>
              <a:buChar char="•"/>
              <a:tabLst/>
              <a:defRPr/>
            </a:pPr>
            <a:r>
              <a:rPr kumimoji="0" lang="en-US" sz="2200" b="0" i="0" u="none" strike="noStrike" kern="1200" cap="none" spc="0" normalizeH="0" baseline="0" noProof="0" dirty="0">
                <a:ln>
                  <a:noFill/>
                </a:ln>
                <a:solidFill>
                  <a:srgbClr val="203864"/>
                </a:solidFill>
                <a:effectLst/>
                <a:uLnTx/>
                <a:uFillTx/>
                <a:latin typeface="Aptos"/>
              </a:rPr>
              <a:t>The ACT Composite score is now English, math, and reading. </a:t>
            </a:r>
            <a:endParaRPr lang="en-US" sz="2200" b="0" i="0" u="none" strike="noStrike" kern="1200" cap="none" spc="0" normalizeH="0" baseline="0" noProof="0" dirty="0">
              <a:ln>
                <a:noFill/>
              </a:ln>
              <a:solidFill>
                <a:srgbClr val="203864"/>
              </a:solidFill>
              <a:effectLst/>
              <a:uLnTx/>
              <a:uFillTx/>
              <a:latin typeface="Aptos"/>
            </a:endParaRPr>
          </a:p>
          <a:p>
            <a:pPr marL="285750" marR="0" lvl="0" indent="-285750" algn="l" defTabSz="914400" rtl="0" eaLnBrk="1" fontAlgn="auto" latinLnBrk="0" hangingPunct="1">
              <a:lnSpc>
                <a:spcPct val="100000"/>
              </a:lnSpc>
              <a:spcBef>
                <a:spcPts val="0"/>
              </a:spcBef>
              <a:spcAft>
                <a:spcPts val="800"/>
              </a:spcAft>
              <a:buClrTx/>
              <a:buSzTx/>
              <a:buFont typeface="Arial"/>
              <a:buChar char="•"/>
              <a:tabLst/>
              <a:defRPr/>
            </a:pPr>
            <a:r>
              <a:rPr kumimoji="0" lang="en-US" sz="2200" b="0" i="0" u="none" strike="noStrike" kern="1200" cap="none" spc="0" normalizeH="0" baseline="0" noProof="0" dirty="0">
                <a:ln>
                  <a:noFill/>
                </a:ln>
                <a:solidFill>
                  <a:srgbClr val="203864"/>
                </a:solidFill>
                <a:effectLst/>
                <a:uLnTx/>
                <a:uFillTx/>
                <a:latin typeface="Aptos"/>
              </a:rPr>
              <a:t>Students who take the science section will receive a STEM score</a:t>
            </a:r>
            <a:endParaRPr lang="en-US" sz="2200" dirty="0">
              <a:solidFill>
                <a:srgbClr val="203864"/>
              </a:solidFill>
              <a:latin typeface="Aptos"/>
            </a:endParaRPr>
          </a:p>
          <a:p>
            <a:pPr marL="285750" marR="0" lvl="0" indent="-285750" algn="l" defTabSz="914400" rtl="0" eaLnBrk="1" fontAlgn="auto" latinLnBrk="0" hangingPunct="1">
              <a:lnSpc>
                <a:spcPct val="100000"/>
              </a:lnSpc>
              <a:spcBef>
                <a:spcPts val="0"/>
              </a:spcBef>
              <a:spcAft>
                <a:spcPts val="800"/>
              </a:spcAft>
              <a:buClrTx/>
              <a:buSzTx/>
              <a:buFont typeface="Arial"/>
              <a:buChar char="•"/>
              <a:tabLst/>
              <a:defRPr/>
            </a:pPr>
            <a:r>
              <a:rPr kumimoji="0" lang="en-US" sz="2200" b="0" i="0" u="none" strike="noStrike" kern="1200" cap="none" spc="0" normalizeH="0" baseline="0" noProof="0" dirty="0">
                <a:ln>
                  <a:noFill/>
                </a:ln>
                <a:solidFill>
                  <a:srgbClr val="203864"/>
                </a:solidFill>
                <a:effectLst/>
                <a:uLnTx/>
                <a:uFillTx/>
                <a:latin typeface="Aptos"/>
              </a:rPr>
              <a:t>Students who take the writing section will receive an ELA score.</a:t>
            </a:r>
            <a:endParaRPr lang="en-US" sz="2200" b="0" i="0" u="none" strike="noStrike" kern="1200" cap="none" spc="0" normalizeH="0" baseline="0" noProof="0" dirty="0">
              <a:ln>
                <a:noFill/>
              </a:ln>
              <a:solidFill>
                <a:srgbClr val="203864"/>
              </a:solidFill>
              <a:effectLst/>
              <a:uLnTx/>
              <a:uFillTx/>
              <a:latin typeface="Aptos"/>
            </a:endParaRPr>
          </a:p>
        </p:txBody>
      </p:sp>
    </p:spTree>
    <p:extLst>
      <p:ext uri="{BB962C8B-B14F-4D97-AF65-F5344CB8AC3E}">
        <p14:creationId xmlns:p14="http://schemas.microsoft.com/office/powerpoint/2010/main" val="2450529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8B2B5-F3A3-6761-DA7A-120AC9CBB7AC}"/>
              </a:ext>
            </a:extLst>
          </p:cNvPr>
          <p:cNvSpPr>
            <a:spLocks noGrp="1"/>
          </p:cNvSpPr>
          <p:nvPr>
            <p:ph type="title"/>
          </p:nvPr>
        </p:nvSpPr>
        <p:spPr>
          <a:xfrm>
            <a:off x="382588" y="691449"/>
            <a:ext cx="11392269" cy="923000"/>
          </a:xfrm>
        </p:spPr>
        <p:txBody>
          <a:bodyPr/>
          <a:lstStyle/>
          <a:p>
            <a:r>
              <a:rPr lang="en-US" dirty="0">
                <a:solidFill>
                  <a:schemeClr val="tx1"/>
                </a:solidFill>
              </a:rPr>
              <a:t>What Stayed the Same?</a:t>
            </a:r>
          </a:p>
        </p:txBody>
      </p:sp>
      <p:sp>
        <p:nvSpPr>
          <p:cNvPr id="4" name="Text Placeholder 3">
            <a:extLst>
              <a:ext uri="{FF2B5EF4-FFF2-40B4-BE49-F238E27FC236}">
                <a16:creationId xmlns:a16="http://schemas.microsoft.com/office/drawing/2014/main" id="{AB9A2DC2-7328-3CE1-115E-8F266F6350FE}"/>
              </a:ext>
            </a:extLst>
          </p:cNvPr>
          <p:cNvSpPr>
            <a:spLocks noGrp="1"/>
          </p:cNvSpPr>
          <p:nvPr>
            <p:ph type="body" sz="quarter" idx="10"/>
          </p:nvPr>
        </p:nvSpPr>
        <p:spPr/>
        <p:txBody>
          <a:bodyPr/>
          <a:lstStyle/>
          <a:p>
            <a:r>
              <a:rPr lang="en-US" dirty="0"/>
              <a:t>ACT ENHANCEMENTS</a:t>
            </a:r>
          </a:p>
        </p:txBody>
      </p:sp>
      <p:pic>
        <p:nvPicPr>
          <p:cNvPr id="5" name="Picture 4" descr="A blue circle with a graph and line&#10;&#10;AI-generated content may be incorrect.">
            <a:extLst>
              <a:ext uri="{FF2B5EF4-FFF2-40B4-BE49-F238E27FC236}">
                <a16:creationId xmlns:a16="http://schemas.microsoft.com/office/drawing/2014/main" id="{B6221B2B-47F5-C729-7343-49BA62A1F6A4}"/>
              </a:ext>
            </a:extLst>
          </p:cNvPr>
          <p:cNvPicPr>
            <a:picLocks noChangeAspect="1"/>
          </p:cNvPicPr>
          <p:nvPr/>
        </p:nvPicPr>
        <p:blipFill>
          <a:blip r:embed="rId3"/>
          <a:stretch>
            <a:fillRect/>
          </a:stretch>
        </p:blipFill>
        <p:spPr>
          <a:xfrm>
            <a:off x="2235691" y="1429360"/>
            <a:ext cx="736109" cy="736109"/>
          </a:xfrm>
          <a:prstGeom prst="rect">
            <a:avLst/>
          </a:prstGeom>
        </p:spPr>
      </p:pic>
      <p:pic>
        <p:nvPicPr>
          <p:cNvPr id="6" name="Picture 5" descr="A blue circle with a paper on a computer screen&#10;&#10;AI-generated content may be incorrect.">
            <a:extLst>
              <a:ext uri="{FF2B5EF4-FFF2-40B4-BE49-F238E27FC236}">
                <a16:creationId xmlns:a16="http://schemas.microsoft.com/office/drawing/2014/main" id="{4161C4B5-1B17-0DF0-AFF2-8B36A562E1C4}"/>
              </a:ext>
            </a:extLst>
          </p:cNvPr>
          <p:cNvPicPr>
            <a:picLocks noChangeAspect="1"/>
          </p:cNvPicPr>
          <p:nvPr/>
        </p:nvPicPr>
        <p:blipFill>
          <a:blip r:embed="rId4"/>
          <a:stretch>
            <a:fillRect/>
          </a:stretch>
        </p:blipFill>
        <p:spPr>
          <a:xfrm>
            <a:off x="2235691" y="2364534"/>
            <a:ext cx="736109" cy="736109"/>
          </a:xfrm>
          <a:prstGeom prst="rect">
            <a:avLst/>
          </a:prstGeom>
        </p:spPr>
      </p:pic>
      <p:pic>
        <p:nvPicPr>
          <p:cNvPr id="7" name="Picture 6" descr="A blue circle with a square cap and tassel&#10;&#10;AI-generated content may be incorrect.">
            <a:extLst>
              <a:ext uri="{FF2B5EF4-FFF2-40B4-BE49-F238E27FC236}">
                <a16:creationId xmlns:a16="http://schemas.microsoft.com/office/drawing/2014/main" id="{76D680EB-35F4-5B80-CD89-C2E41733E3CA}"/>
              </a:ext>
            </a:extLst>
          </p:cNvPr>
          <p:cNvPicPr>
            <a:picLocks noChangeAspect="1"/>
          </p:cNvPicPr>
          <p:nvPr/>
        </p:nvPicPr>
        <p:blipFill>
          <a:blip r:embed="rId5"/>
          <a:stretch>
            <a:fillRect/>
          </a:stretch>
        </p:blipFill>
        <p:spPr>
          <a:xfrm>
            <a:off x="2235691" y="3299708"/>
            <a:ext cx="736109" cy="736109"/>
          </a:xfrm>
          <a:prstGeom prst="rect">
            <a:avLst/>
          </a:prstGeom>
        </p:spPr>
      </p:pic>
      <p:pic>
        <p:nvPicPr>
          <p:cNvPr id="8" name="Picture 7" descr="A blue circle with a person sitting at a desk&#10;&#10;AI-generated content may be incorrect.">
            <a:extLst>
              <a:ext uri="{FF2B5EF4-FFF2-40B4-BE49-F238E27FC236}">
                <a16:creationId xmlns:a16="http://schemas.microsoft.com/office/drawing/2014/main" id="{32E1D4F0-03B0-F629-2789-4D76337CB087}"/>
              </a:ext>
            </a:extLst>
          </p:cNvPr>
          <p:cNvPicPr>
            <a:picLocks noChangeAspect="1"/>
          </p:cNvPicPr>
          <p:nvPr/>
        </p:nvPicPr>
        <p:blipFill>
          <a:blip r:embed="rId6"/>
          <a:stretch>
            <a:fillRect/>
          </a:stretch>
        </p:blipFill>
        <p:spPr>
          <a:xfrm>
            <a:off x="2235691" y="4309687"/>
            <a:ext cx="736109" cy="736109"/>
          </a:xfrm>
          <a:prstGeom prst="rect">
            <a:avLst/>
          </a:prstGeom>
        </p:spPr>
      </p:pic>
      <p:sp>
        <p:nvSpPr>
          <p:cNvPr id="9" name="TextBox 11">
            <a:extLst>
              <a:ext uri="{FF2B5EF4-FFF2-40B4-BE49-F238E27FC236}">
                <a16:creationId xmlns:a16="http://schemas.microsoft.com/office/drawing/2014/main" id="{38F42468-6562-8975-8D86-0CD955A07BCC}"/>
              </a:ext>
            </a:extLst>
          </p:cNvPr>
          <p:cNvSpPr txBox="1"/>
          <p:nvPr/>
        </p:nvSpPr>
        <p:spPr>
          <a:xfrm>
            <a:off x="3124200" y="2472370"/>
            <a:ext cx="6661911" cy="46166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ptos"/>
              </a:rPr>
              <a:t>Prior Test Scores Remain Unchanged</a:t>
            </a:r>
          </a:p>
        </p:txBody>
      </p:sp>
      <p:sp>
        <p:nvSpPr>
          <p:cNvPr id="10" name="TextBox 12">
            <a:extLst>
              <a:ext uri="{FF2B5EF4-FFF2-40B4-BE49-F238E27FC236}">
                <a16:creationId xmlns:a16="http://schemas.microsoft.com/office/drawing/2014/main" id="{DAFFD98A-ACE3-8C79-AD6A-C67C6AD2B8CD}"/>
              </a:ext>
            </a:extLst>
          </p:cNvPr>
          <p:cNvSpPr txBox="1"/>
          <p:nvPr/>
        </p:nvSpPr>
        <p:spPr>
          <a:xfrm>
            <a:off x="3124200" y="3299708"/>
            <a:ext cx="6661911" cy="83099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ptos"/>
              </a:rPr>
              <a:t>No Change in Predicting First-Year College Success</a:t>
            </a:r>
          </a:p>
        </p:txBody>
      </p:sp>
      <p:sp>
        <p:nvSpPr>
          <p:cNvPr id="11" name="TextBox 13">
            <a:extLst>
              <a:ext uri="{FF2B5EF4-FFF2-40B4-BE49-F238E27FC236}">
                <a16:creationId xmlns:a16="http://schemas.microsoft.com/office/drawing/2014/main" id="{A8B666CE-FC1D-4960-CBC5-FDF09529A3C9}"/>
              </a:ext>
            </a:extLst>
          </p:cNvPr>
          <p:cNvSpPr txBox="1"/>
          <p:nvPr/>
        </p:nvSpPr>
        <p:spPr>
          <a:xfrm>
            <a:off x="3124200" y="1558178"/>
            <a:ext cx="6661909" cy="46166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ptos"/>
              </a:rPr>
              <a:t>ACT Scale and Benchmarks Remain Unchanged</a:t>
            </a:r>
          </a:p>
        </p:txBody>
      </p:sp>
      <p:sp>
        <p:nvSpPr>
          <p:cNvPr id="12" name="TextBox 14">
            <a:extLst>
              <a:ext uri="{FF2B5EF4-FFF2-40B4-BE49-F238E27FC236}">
                <a16:creationId xmlns:a16="http://schemas.microsoft.com/office/drawing/2014/main" id="{C61A97B3-0CAE-B825-0862-D9AA98108A65}"/>
              </a:ext>
            </a:extLst>
          </p:cNvPr>
          <p:cNvSpPr txBox="1"/>
          <p:nvPr/>
        </p:nvSpPr>
        <p:spPr>
          <a:xfrm>
            <a:off x="3124200" y="4446908"/>
            <a:ext cx="6661911" cy="46166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ptos"/>
              </a:rPr>
              <a:t>Both Paper and Online Tests Still Offered</a:t>
            </a:r>
          </a:p>
        </p:txBody>
      </p:sp>
      <p:sp>
        <p:nvSpPr>
          <p:cNvPr id="13" name="TextBox 14">
            <a:extLst>
              <a:ext uri="{FF2B5EF4-FFF2-40B4-BE49-F238E27FC236}">
                <a16:creationId xmlns:a16="http://schemas.microsoft.com/office/drawing/2014/main" id="{5F8DD167-E069-020A-A04C-34D658764D77}"/>
              </a:ext>
            </a:extLst>
          </p:cNvPr>
          <p:cNvSpPr txBox="1"/>
          <p:nvPr/>
        </p:nvSpPr>
        <p:spPr>
          <a:xfrm>
            <a:off x="3124198" y="5456887"/>
            <a:ext cx="6661911" cy="46166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dirty="0">
                <a:latin typeface="Aptos"/>
              </a:rPr>
              <a:t>Online Test is Linear, not adaptive</a:t>
            </a:r>
          </a:p>
        </p:txBody>
      </p:sp>
      <p:sp>
        <p:nvSpPr>
          <p:cNvPr id="18" name="Oval 17">
            <a:extLst>
              <a:ext uri="{FF2B5EF4-FFF2-40B4-BE49-F238E27FC236}">
                <a16:creationId xmlns:a16="http://schemas.microsoft.com/office/drawing/2014/main" id="{9B844969-8ED9-343D-79A0-E099554EF8FD}"/>
              </a:ext>
            </a:extLst>
          </p:cNvPr>
          <p:cNvSpPr/>
          <p:nvPr/>
        </p:nvSpPr>
        <p:spPr>
          <a:xfrm>
            <a:off x="2235691" y="5319666"/>
            <a:ext cx="736109" cy="736108"/>
          </a:xfrm>
          <a:prstGeom prst="ellipse">
            <a:avLst/>
          </a:prstGeom>
          <a:noFill/>
          <a:ln w="317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Graphic 19" descr="Laptop with solid fill">
            <a:extLst>
              <a:ext uri="{FF2B5EF4-FFF2-40B4-BE49-F238E27FC236}">
                <a16:creationId xmlns:a16="http://schemas.microsoft.com/office/drawing/2014/main" id="{F5491D28-3038-9020-158A-4F01A1325C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332154" y="5416128"/>
            <a:ext cx="543182" cy="543182"/>
          </a:xfrm>
          <a:prstGeom prst="rect">
            <a:avLst/>
          </a:prstGeom>
        </p:spPr>
      </p:pic>
    </p:spTree>
    <p:extLst>
      <p:ext uri="{BB962C8B-B14F-4D97-AF65-F5344CB8AC3E}">
        <p14:creationId xmlns:p14="http://schemas.microsoft.com/office/powerpoint/2010/main" val="36797554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1C240C-9BE6-772B-D4BD-46C254AD0E7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ECE7F1B-5A80-F0A1-BA07-72ACD96D0B4E}"/>
              </a:ext>
            </a:extLst>
          </p:cNvPr>
          <p:cNvSpPr>
            <a:spLocks noGrp="1"/>
          </p:cNvSpPr>
          <p:nvPr>
            <p:ph type="title"/>
          </p:nvPr>
        </p:nvSpPr>
        <p:spPr>
          <a:xfrm>
            <a:off x="499244" y="2554111"/>
            <a:ext cx="10021864" cy="3369909"/>
          </a:xfrm>
        </p:spPr>
        <p:txBody>
          <a:bodyPr/>
          <a:lstStyle/>
          <a:p>
            <a:r>
              <a:rPr lang="en-US" dirty="0"/>
              <a:t>ACT Data</a:t>
            </a:r>
            <a:br>
              <a:rPr lang="en-US" dirty="0"/>
            </a:br>
            <a:r>
              <a:rPr lang="en-US" sz="6000" dirty="0"/>
              <a:t>at your fingertips</a:t>
            </a:r>
            <a:endParaRPr lang="en-US" dirty="0"/>
          </a:p>
        </p:txBody>
      </p:sp>
    </p:spTree>
    <p:extLst>
      <p:ext uri="{BB962C8B-B14F-4D97-AF65-F5344CB8AC3E}">
        <p14:creationId xmlns:p14="http://schemas.microsoft.com/office/powerpoint/2010/main" val="1038142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CA892-6418-96E4-9992-A5D30DD22625}"/>
              </a:ext>
            </a:extLst>
          </p:cNvPr>
          <p:cNvSpPr>
            <a:spLocks noGrp="1"/>
          </p:cNvSpPr>
          <p:nvPr>
            <p:ph type="title"/>
          </p:nvPr>
        </p:nvSpPr>
        <p:spPr/>
        <p:txBody>
          <a:bodyPr/>
          <a:lstStyle/>
          <a:p>
            <a:r>
              <a:rPr lang="en-US" dirty="0"/>
              <a:t>Higher Education Reports</a:t>
            </a:r>
          </a:p>
        </p:txBody>
      </p:sp>
      <p:sp>
        <p:nvSpPr>
          <p:cNvPr id="4" name="Text Placeholder 3">
            <a:extLst>
              <a:ext uri="{FF2B5EF4-FFF2-40B4-BE49-F238E27FC236}">
                <a16:creationId xmlns:a16="http://schemas.microsoft.com/office/drawing/2014/main" id="{7A4C5C6A-1E7C-7C34-119A-C22C75B786F2}"/>
              </a:ext>
            </a:extLst>
          </p:cNvPr>
          <p:cNvSpPr>
            <a:spLocks noGrp="1"/>
          </p:cNvSpPr>
          <p:nvPr>
            <p:ph type="body" sz="quarter" idx="10"/>
          </p:nvPr>
        </p:nvSpPr>
        <p:spPr/>
        <p:txBody>
          <a:bodyPr/>
          <a:lstStyle/>
          <a:p>
            <a:r>
              <a:rPr lang="en-US" dirty="0"/>
              <a:t>ACT DATA</a:t>
            </a:r>
          </a:p>
        </p:txBody>
      </p:sp>
      <p:sp>
        <p:nvSpPr>
          <p:cNvPr id="5" name="TextBox 4">
            <a:extLst>
              <a:ext uri="{FF2B5EF4-FFF2-40B4-BE49-F238E27FC236}">
                <a16:creationId xmlns:a16="http://schemas.microsoft.com/office/drawing/2014/main" id="{B8BF84E1-69F5-AC74-06AE-2BB3CE502734}"/>
              </a:ext>
            </a:extLst>
          </p:cNvPr>
          <p:cNvSpPr txBox="1"/>
          <p:nvPr/>
        </p:nvSpPr>
        <p:spPr>
          <a:xfrm>
            <a:off x="1120522" y="1245632"/>
            <a:ext cx="9596784" cy="1815882"/>
          </a:xfrm>
          <a:prstGeom prst="rect">
            <a:avLst/>
          </a:prstGeom>
          <a:noFill/>
        </p:spPr>
        <p:txBody>
          <a:bodyPr wrap="square" rtlCol="0">
            <a:spAutoFit/>
          </a:bodyPr>
          <a:lstStyle/>
          <a:p>
            <a:pPr>
              <a:spcAft>
                <a:spcPts val="1200"/>
              </a:spcAft>
            </a:pPr>
            <a:r>
              <a:rPr lang="en-US" sz="2800" dirty="0">
                <a:solidFill>
                  <a:srgbClr val="002B61"/>
                </a:solidFill>
                <a:latin typeface="Aptos" panose="020B0004020202020204" pitchFamily="34" charset="0"/>
                <a:cs typeface="Aparajita" panose="02020603050405020304" pitchFamily="18" charset="0"/>
              </a:rPr>
              <a:t>Annually ACT publishes the (Freshman) Class Report specifically for higher education institutions sharing ACT data from the students entering the previous fall for each college &amp; university that meet the following parameters:</a:t>
            </a:r>
          </a:p>
        </p:txBody>
      </p:sp>
      <p:sp>
        <p:nvSpPr>
          <p:cNvPr id="6" name="Oval 5">
            <a:extLst>
              <a:ext uri="{FF2B5EF4-FFF2-40B4-BE49-F238E27FC236}">
                <a16:creationId xmlns:a16="http://schemas.microsoft.com/office/drawing/2014/main" id="{8D9D20BD-C2FC-B7B3-C8C0-5DB80BD20116}"/>
              </a:ext>
            </a:extLst>
          </p:cNvPr>
          <p:cNvSpPr/>
          <p:nvPr/>
        </p:nvSpPr>
        <p:spPr>
          <a:xfrm>
            <a:off x="10033001" y="5785975"/>
            <a:ext cx="684305" cy="684305"/>
          </a:xfrm>
          <a:prstGeom prst="ellipse">
            <a:avLst/>
          </a:prstGeom>
          <a:solidFill>
            <a:srgbClr val="02BF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dirty="0">
              <a:latin typeface="Aptos Light" panose="020B0004020202020204" pitchFamily="34" charset="0"/>
            </a:endParaRPr>
          </a:p>
        </p:txBody>
      </p:sp>
      <p:sp>
        <p:nvSpPr>
          <p:cNvPr id="7" name="Oval 6">
            <a:extLst>
              <a:ext uri="{FF2B5EF4-FFF2-40B4-BE49-F238E27FC236}">
                <a16:creationId xmlns:a16="http://schemas.microsoft.com/office/drawing/2014/main" id="{EB52DDF4-73CD-95BF-39FD-3333EB251543}"/>
              </a:ext>
            </a:extLst>
          </p:cNvPr>
          <p:cNvSpPr/>
          <p:nvPr/>
        </p:nvSpPr>
        <p:spPr>
          <a:xfrm>
            <a:off x="63363" y="1853802"/>
            <a:ext cx="1015745" cy="1015745"/>
          </a:xfrm>
          <a:prstGeom prst="ellipse">
            <a:avLst/>
          </a:prstGeom>
          <a:solidFill>
            <a:srgbClr val="FA4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dirty="0">
              <a:latin typeface="Aptos Light" panose="020B0004020202020204" pitchFamily="34" charset="0"/>
            </a:endParaRPr>
          </a:p>
        </p:txBody>
      </p:sp>
      <p:sp>
        <p:nvSpPr>
          <p:cNvPr id="8" name="Oval 7">
            <a:extLst>
              <a:ext uri="{FF2B5EF4-FFF2-40B4-BE49-F238E27FC236}">
                <a16:creationId xmlns:a16="http://schemas.microsoft.com/office/drawing/2014/main" id="{5E86328E-205C-8DC0-18AE-3F543233F0AF}"/>
              </a:ext>
            </a:extLst>
          </p:cNvPr>
          <p:cNvSpPr/>
          <p:nvPr/>
        </p:nvSpPr>
        <p:spPr>
          <a:xfrm>
            <a:off x="571235" y="4968167"/>
            <a:ext cx="1358105" cy="1358105"/>
          </a:xfrm>
          <a:prstGeom prst="ellipse">
            <a:avLst/>
          </a:prstGeom>
          <a:solidFill>
            <a:srgbClr val="2876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dirty="0">
              <a:latin typeface="Aptos Light" panose="020B0004020202020204" pitchFamily="34" charset="0"/>
            </a:endParaRPr>
          </a:p>
        </p:txBody>
      </p:sp>
      <p:sp>
        <p:nvSpPr>
          <p:cNvPr id="9" name="Oval 8">
            <a:extLst>
              <a:ext uri="{FF2B5EF4-FFF2-40B4-BE49-F238E27FC236}">
                <a16:creationId xmlns:a16="http://schemas.microsoft.com/office/drawing/2014/main" id="{B9577F60-20F1-2D97-F8EB-140207D7E14D}"/>
              </a:ext>
            </a:extLst>
          </p:cNvPr>
          <p:cNvSpPr/>
          <p:nvPr/>
        </p:nvSpPr>
        <p:spPr>
          <a:xfrm>
            <a:off x="10189572" y="2432558"/>
            <a:ext cx="1663700" cy="1663700"/>
          </a:xfrm>
          <a:prstGeom prst="ellipse">
            <a:avLst/>
          </a:prstGeom>
          <a:solidFill>
            <a:srgbClr val="002B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800" dirty="0">
              <a:latin typeface="Aptos Light" panose="020B0004020202020204" pitchFamily="34" charset="0"/>
            </a:endParaRPr>
          </a:p>
        </p:txBody>
      </p:sp>
      <p:sp>
        <p:nvSpPr>
          <p:cNvPr id="11" name="TextBox 10">
            <a:extLst>
              <a:ext uri="{FF2B5EF4-FFF2-40B4-BE49-F238E27FC236}">
                <a16:creationId xmlns:a16="http://schemas.microsoft.com/office/drawing/2014/main" id="{C2C14BCB-42DF-0254-0DFA-82B0D35ADBC9}"/>
              </a:ext>
            </a:extLst>
          </p:cNvPr>
          <p:cNvSpPr txBox="1"/>
          <p:nvPr/>
        </p:nvSpPr>
        <p:spPr>
          <a:xfrm>
            <a:off x="1601829" y="3136870"/>
            <a:ext cx="8587743" cy="2400657"/>
          </a:xfrm>
          <a:prstGeom prst="rect">
            <a:avLst/>
          </a:prstGeom>
          <a:noFill/>
        </p:spPr>
        <p:txBody>
          <a:bodyPr wrap="square" rtlCol="0">
            <a:spAutoFit/>
          </a:bodyPr>
          <a:lstStyle/>
          <a:p>
            <a:pPr marL="514350" indent="-514350">
              <a:spcAft>
                <a:spcPts val="1200"/>
              </a:spcAft>
              <a:buFont typeface="Arial" panose="020B0604020202020204" pitchFamily="34" charset="0"/>
              <a:buChar char="•"/>
            </a:pPr>
            <a:r>
              <a:rPr lang="en-US" sz="2800" dirty="0">
                <a:solidFill>
                  <a:srgbClr val="002B61"/>
                </a:solidFill>
                <a:latin typeface="Aptos" panose="020B0004020202020204" pitchFamily="34" charset="0"/>
                <a:cs typeface="Aparajita" panose="02020603050405020304" pitchFamily="18" charset="0"/>
              </a:rPr>
              <a:t>The school must send their enrollment data to the National Student Clearinghouse by November 1 each grad year.</a:t>
            </a:r>
          </a:p>
          <a:p>
            <a:pPr marL="514350" indent="-514350">
              <a:spcAft>
                <a:spcPts val="1200"/>
              </a:spcAft>
              <a:buFont typeface="Arial" panose="020B0604020202020204" pitchFamily="34" charset="0"/>
              <a:buChar char="•"/>
            </a:pPr>
            <a:r>
              <a:rPr lang="en-US" sz="2800" dirty="0">
                <a:solidFill>
                  <a:srgbClr val="002B61"/>
                </a:solidFill>
                <a:latin typeface="Aptos" panose="020B0004020202020204" pitchFamily="34" charset="0"/>
                <a:cs typeface="Aparajita" panose="02020603050405020304" pitchFamily="18" charset="0"/>
              </a:rPr>
              <a:t>Must have at least 30 ACT score senders enrolled at the institution (based on a match to the NSC data)</a:t>
            </a:r>
          </a:p>
        </p:txBody>
      </p:sp>
    </p:spTree>
    <p:extLst>
      <p:ext uri="{BB962C8B-B14F-4D97-AF65-F5344CB8AC3E}">
        <p14:creationId xmlns:p14="http://schemas.microsoft.com/office/powerpoint/2010/main" val="1377517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a:extLst>
              <a:ext uri="{FF2B5EF4-FFF2-40B4-BE49-F238E27FC236}">
                <a16:creationId xmlns:a16="http://schemas.microsoft.com/office/drawing/2014/main" id="{487D0886-5ED6-016C-CD18-0DF51FED4FC5}"/>
              </a:ext>
            </a:extLst>
          </p:cNvPr>
          <p:cNvSpPr/>
          <p:nvPr/>
        </p:nvSpPr>
        <p:spPr>
          <a:xfrm>
            <a:off x="526474" y="1801091"/>
            <a:ext cx="3463636" cy="4525181"/>
          </a:xfrm>
          <a:prstGeom prst="roundRect">
            <a:avLst/>
          </a:prstGeom>
          <a:solidFill>
            <a:srgbClr val="FFFFFF">
              <a:alpha val="50196"/>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Recruitment/</a:t>
            </a:r>
          </a:p>
          <a:p>
            <a:pPr algn="ctr"/>
            <a:r>
              <a:rPr lang="en-US" sz="2800" dirty="0">
                <a:solidFill>
                  <a:schemeClr val="tx1"/>
                </a:solidFill>
              </a:rPr>
              <a:t>Admission</a:t>
            </a:r>
            <a:br>
              <a:rPr lang="en-US" b="1" dirty="0">
                <a:solidFill>
                  <a:schemeClr val="tx1"/>
                </a:solidFill>
              </a:rPr>
            </a:br>
            <a:endParaRPr lang="en-US" b="1" dirty="0">
              <a:solidFill>
                <a:schemeClr val="tx1"/>
              </a:solidFill>
            </a:endParaRPr>
          </a:p>
          <a:p>
            <a:r>
              <a:rPr lang="en-US" dirty="0">
                <a:solidFill>
                  <a:schemeClr val="tx1"/>
                </a:solidFill>
              </a:rPr>
              <a:t>Demographic data summarized by:</a:t>
            </a:r>
          </a:p>
          <a:p>
            <a:pPr marL="285750" indent="-285750">
              <a:buFont typeface="Arial" panose="020B0604020202020204" pitchFamily="34" charset="0"/>
              <a:buChar char="•"/>
            </a:pPr>
            <a:r>
              <a:rPr lang="en-US" dirty="0">
                <a:solidFill>
                  <a:schemeClr val="tx1"/>
                </a:solidFill>
              </a:rPr>
              <a:t>ACT Score Senders</a:t>
            </a:r>
          </a:p>
          <a:p>
            <a:pPr marL="285750" indent="-285750">
              <a:buFont typeface="Arial" panose="020B0604020202020204" pitchFamily="34" charset="0"/>
              <a:buChar char="•"/>
            </a:pPr>
            <a:r>
              <a:rPr lang="en-US" dirty="0">
                <a:solidFill>
                  <a:schemeClr val="tx1"/>
                </a:solidFill>
              </a:rPr>
              <a:t>Enrolled Students</a:t>
            </a:r>
          </a:p>
          <a:p>
            <a:pPr marL="285750" indent="-285750">
              <a:buFont typeface="Arial" panose="020B0604020202020204" pitchFamily="34" charset="0"/>
              <a:buChar char="•"/>
            </a:pPr>
            <a:r>
              <a:rPr lang="en-US" dirty="0">
                <a:solidFill>
                  <a:schemeClr val="tx1"/>
                </a:solidFill>
              </a:rPr>
              <a:t>Not Enrolled</a:t>
            </a:r>
          </a:p>
          <a:p>
            <a:endParaRPr lang="en-US" sz="1100" dirty="0">
              <a:solidFill>
                <a:schemeClr val="tx1"/>
              </a:solidFill>
            </a:endParaRPr>
          </a:p>
          <a:p>
            <a:pPr algn="ctr">
              <a:spcAft>
                <a:spcPts val="2400"/>
              </a:spcAft>
            </a:pPr>
            <a:r>
              <a:rPr lang="en-US" b="1" dirty="0">
                <a:solidFill>
                  <a:schemeClr val="tx1"/>
                </a:solidFill>
              </a:rPr>
              <a:t>Score sending behavior for competitor institutions &amp; top feeder high schools.</a:t>
            </a:r>
            <a:endParaRPr lang="en-US" dirty="0">
              <a:solidFill>
                <a:schemeClr val="tx1"/>
              </a:solidFill>
            </a:endParaRPr>
          </a:p>
        </p:txBody>
      </p:sp>
      <p:sp>
        <p:nvSpPr>
          <p:cNvPr id="14" name="Rounded Rectangle 13">
            <a:extLst>
              <a:ext uri="{FF2B5EF4-FFF2-40B4-BE49-F238E27FC236}">
                <a16:creationId xmlns:a16="http://schemas.microsoft.com/office/drawing/2014/main" id="{227564CB-3AF5-4EA0-6995-87D0540C477E}"/>
              </a:ext>
            </a:extLst>
          </p:cNvPr>
          <p:cNvSpPr/>
          <p:nvPr/>
        </p:nvSpPr>
        <p:spPr>
          <a:xfrm>
            <a:off x="4419601" y="1801091"/>
            <a:ext cx="3463636" cy="4525181"/>
          </a:xfrm>
          <a:prstGeom prst="roundRect">
            <a:avLst/>
          </a:prstGeom>
          <a:solidFill>
            <a:srgbClr val="FFFFFF">
              <a:alpha val="50196"/>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Academic/ Student Support Services</a:t>
            </a:r>
          </a:p>
          <a:p>
            <a:endParaRPr lang="en-US" sz="1050" b="1" dirty="0">
              <a:solidFill>
                <a:schemeClr val="tx1"/>
              </a:solidFill>
            </a:endParaRPr>
          </a:p>
          <a:p>
            <a:r>
              <a:rPr lang="en-US" b="1" dirty="0">
                <a:solidFill>
                  <a:schemeClr val="tx1"/>
                </a:solidFill>
              </a:rPr>
              <a:t>Student Self-Reported</a:t>
            </a:r>
          </a:p>
          <a:p>
            <a:pPr marL="285750" indent="-285750">
              <a:buFont typeface="Arial" panose="020B0604020202020204" pitchFamily="34" charset="0"/>
              <a:buChar char="•"/>
            </a:pPr>
            <a:r>
              <a:rPr lang="en-US" sz="1600" dirty="0">
                <a:solidFill>
                  <a:schemeClr val="tx1"/>
                </a:solidFill>
              </a:rPr>
              <a:t>Educational aspirations</a:t>
            </a:r>
          </a:p>
          <a:p>
            <a:pPr marL="285750" indent="-285750">
              <a:buFont typeface="Arial" panose="020B0604020202020204" pitchFamily="34" charset="0"/>
              <a:buChar char="•"/>
            </a:pPr>
            <a:r>
              <a:rPr lang="en-US" sz="1600" dirty="0">
                <a:solidFill>
                  <a:schemeClr val="tx1"/>
                </a:solidFill>
              </a:rPr>
              <a:t>Intended major</a:t>
            </a:r>
          </a:p>
          <a:p>
            <a:pPr marL="285750" indent="-285750">
              <a:buFont typeface="Arial" panose="020B0604020202020204" pitchFamily="34" charset="0"/>
              <a:buChar char="•"/>
            </a:pPr>
            <a:r>
              <a:rPr lang="en-US" sz="1600" dirty="0">
                <a:solidFill>
                  <a:schemeClr val="tx1"/>
                </a:solidFill>
              </a:rPr>
              <a:t>Expectations for Financial Aid</a:t>
            </a:r>
          </a:p>
          <a:p>
            <a:pPr marL="285750" indent="-285750">
              <a:buFont typeface="Arial" panose="020B0604020202020204" pitchFamily="34" charset="0"/>
              <a:buChar char="•"/>
            </a:pPr>
            <a:r>
              <a:rPr lang="en-US" sz="1600" dirty="0">
                <a:solidFill>
                  <a:schemeClr val="tx1"/>
                </a:solidFill>
              </a:rPr>
              <a:t>Expectations for Work in college</a:t>
            </a:r>
          </a:p>
          <a:p>
            <a:pPr marL="285750" indent="-285750">
              <a:buFont typeface="Arial" panose="020B0604020202020204" pitchFamily="34" charset="0"/>
              <a:buChar char="•"/>
            </a:pPr>
            <a:r>
              <a:rPr lang="en-US" sz="1600" dirty="0">
                <a:solidFill>
                  <a:schemeClr val="tx1"/>
                </a:solidFill>
              </a:rPr>
              <a:t>Special assistance needed</a:t>
            </a:r>
          </a:p>
          <a:p>
            <a:pPr marL="285750" indent="-285750">
              <a:buFont typeface="Arial" panose="020B0604020202020204" pitchFamily="34" charset="0"/>
              <a:buChar char="•"/>
            </a:pPr>
            <a:r>
              <a:rPr lang="en-US" sz="1600" dirty="0">
                <a:solidFill>
                  <a:schemeClr val="tx1"/>
                </a:solidFill>
              </a:rPr>
              <a:t>Extracurricular plans</a:t>
            </a:r>
          </a:p>
        </p:txBody>
      </p:sp>
      <p:sp>
        <p:nvSpPr>
          <p:cNvPr id="18" name="Rounded Rectangle 17">
            <a:extLst>
              <a:ext uri="{FF2B5EF4-FFF2-40B4-BE49-F238E27FC236}">
                <a16:creationId xmlns:a16="http://schemas.microsoft.com/office/drawing/2014/main" id="{AC8B0D4C-4477-5F80-D20F-6356EECE3495}"/>
              </a:ext>
            </a:extLst>
          </p:cNvPr>
          <p:cNvSpPr/>
          <p:nvPr/>
        </p:nvSpPr>
        <p:spPr>
          <a:xfrm>
            <a:off x="8201892" y="1801091"/>
            <a:ext cx="3463636" cy="4525181"/>
          </a:xfrm>
          <a:prstGeom prst="roundRect">
            <a:avLst/>
          </a:prstGeom>
          <a:solidFill>
            <a:srgbClr val="FFFFFF">
              <a:alpha val="50196"/>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ACT Test Score Distribution/ Course Sequence</a:t>
            </a:r>
          </a:p>
          <a:p>
            <a:endParaRPr lang="en-US" sz="1100" b="1" dirty="0">
              <a:solidFill>
                <a:schemeClr val="tx1"/>
              </a:solidFill>
            </a:endParaRPr>
          </a:p>
          <a:p>
            <a:r>
              <a:rPr lang="en-US" b="1" dirty="0">
                <a:solidFill>
                  <a:schemeClr val="tx1"/>
                </a:solidFill>
              </a:rPr>
              <a:t>Deep Dive into the scores you received: </a:t>
            </a:r>
          </a:p>
          <a:p>
            <a:pPr marL="285750" indent="-285750">
              <a:buFont typeface="Arial" panose="020B0604020202020204" pitchFamily="34" charset="0"/>
              <a:buChar char="•"/>
            </a:pPr>
            <a:r>
              <a:rPr lang="en-US" dirty="0">
                <a:solidFill>
                  <a:schemeClr val="tx1"/>
                </a:solidFill>
              </a:rPr>
              <a:t>Overview of HS Coursework</a:t>
            </a:r>
          </a:p>
          <a:p>
            <a:pPr marL="285750" indent="-285750">
              <a:buFont typeface="Arial" panose="020B0604020202020204" pitchFamily="34" charset="0"/>
              <a:buChar char="•"/>
            </a:pPr>
            <a:r>
              <a:rPr lang="en-US" dirty="0">
                <a:solidFill>
                  <a:schemeClr val="tx1"/>
                </a:solidFill>
              </a:rPr>
              <a:t>Score breakdown by subject test</a:t>
            </a:r>
          </a:p>
          <a:p>
            <a:pPr marL="285750" indent="-285750">
              <a:buFont typeface="Arial" panose="020B0604020202020204" pitchFamily="34" charset="0"/>
              <a:buChar char="•"/>
            </a:pPr>
            <a:r>
              <a:rPr lang="en-US" dirty="0">
                <a:solidFill>
                  <a:schemeClr val="tx1"/>
                </a:solidFill>
              </a:rPr>
              <a:t>Performance relative to ACT Benchmarks</a:t>
            </a:r>
          </a:p>
        </p:txBody>
      </p:sp>
      <p:sp>
        <p:nvSpPr>
          <p:cNvPr id="2" name="Title 1">
            <a:extLst>
              <a:ext uri="{FF2B5EF4-FFF2-40B4-BE49-F238E27FC236}">
                <a16:creationId xmlns:a16="http://schemas.microsoft.com/office/drawing/2014/main" id="{A444458C-8970-49C8-7B06-23FBE5C5FA08}"/>
              </a:ext>
            </a:extLst>
          </p:cNvPr>
          <p:cNvSpPr>
            <a:spLocks noGrp="1"/>
          </p:cNvSpPr>
          <p:nvPr>
            <p:ph type="title"/>
          </p:nvPr>
        </p:nvSpPr>
        <p:spPr/>
        <p:txBody>
          <a:bodyPr/>
          <a:lstStyle/>
          <a:p>
            <a:r>
              <a:rPr lang="en-US" dirty="0"/>
              <a:t>ACT Class Profile Report</a:t>
            </a:r>
          </a:p>
        </p:txBody>
      </p:sp>
      <p:sp>
        <p:nvSpPr>
          <p:cNvPr id="22" name="Oval 21">
            <a:extLst>
              <a:ext uri="{FF2B5EF4-FFF2-40B4-BE49-F238E27FC236}">
                <a16:creationId xmlns:a16="http://schemas.microsoft.com/office/drawing/2014/main" id="{E3150677-E514-E2A9-0643-13FD624990B2}"/>
              </a:ext>
            </a:extLst>
          </p:cNvPr>
          <p:cNvSpPr/>
          <p:nvPr/>
        </p:nvSpPr>
        <p:spPr>
          <a:xfrm>
            <a:off x="1752601" y="1269612"/>
            <a:ext cx="1011381" cy="10113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1</a:t>
            </a:r>
          </a:p>
        </p:txBody>
      </p:sp>
      <p:sp>
        <p:nvSpPr>
          <p:cNvPr id="30" name="Oval 29">
            <a:extLst>
              <a:ext uri="{FF2B5EF4-FFF2-40B4-BE49-F238E27FC236}">
                <a16:creationId xmlns:a16="http://schemas.microsoft.com/office/drawing/2014/main" id="{48811ECE-4326-BA11-E762-C7944B12773D}"/>
              </a:ext>
            </a:extLst>
          </p:cNvPr>
          <p:cNvSpPr/>
          <p:nvPr/>
        </p:nvSpPr>
        <p:spPr>
          <a:xfrm>
            <a:off x="5645728" y="1269612"/>
            <a:ext cx="1011381" cy="1011381"/>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2</a:t>
            </a:r>
          </a:p>
        </p:txBody>
      </p:sp>
      <p:sp>
        <p:nvSpPr>
          <p:cNvPr id="31" name="Oval 30">
            <a:extLst>
              <a:ext uri="{FF2B5EF4-FFF2-40B4-BE49-F238E27FC236}">
                <a16:creationId xmlns:a16="http://schemas.microsoft.com/office/drawing/2014/main" id="{67A38F0A-5D61-5F04-756D-2D9DB1ED8BB0}"/>
              </a:ext>
            </a:extLst>
          </p:cNvPr>
          <p:cNvSpPr/>
          <p:nvPr/>
        </p:nvSpPr>
        <p:spPr>
          <a:xfrm>
            <a:off x="9483438" y="1269612"/>
            <a:ext cx="1011381" cy="1011381"/>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3</a:t>
            </a:r>
          </a:p>
        </p:txBody>
      </p:sp>
      <p:sp>
        <p:nvSpPr>
          <p:cNvPr id="4" name="Text Placeholder 3">
            <a:extLst>
              <a:ext uri="{FF2B5EF4-FFF2-40B4-BE49-F238E27FC236}">
                <a16:creationId xmlns:a16="http://schemas.microsoft.com/office/drawing/2014/main" id="{045A6AA5-8DB5-ED63-B12B-07F47F9D12CB}"/>
              </a:ext>
            </a:extLst>
          </p:cNvPr>
          <p:cNvSpPr>
            <a:spLocks noGrp="1"/>
          </p:cNvSpPr>
          <p:nvPr>
            <p:ph type="body" sz="quarter" idx="10"/>
          </p:nvPr>
        </p:nvSpPr>
        <p:spPr>
          <a:xfrm>
            <a:off x="382588" y="187325"/>
            <a:ext cx="6651625" cy="228311"/>
          </a:xfrm>
        </p:spPr>
        <p:txBody>
          <a:bodyPr/>
          <a:lstStyle/>
          <a:p>
            <a:r>
              <a:rPr lang="en-US" dirty="0"/>
              <a:t>ACT DATA</a:t>
            </a:r>
          </a:p>
        </p:txBody>
      </p:sp>
    </p:spTree>
    <p:extLst>
      <p:ext uri="{BB962C8B-B14F-4D97-AF65-F5344CB8AC3E}">
        <p14:creationId xmlns:p14="http://schemas.microsoft.com/office/powerpoint/2010/main" val="15812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64AC5-5F2F-27CC-C3DC-C0596D0C81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D1937C-EABF-66CC-7922-6146F0674FF5}"/>
              </a:ext>
            </a:extLst>
          </p:cNvPr>
          <p:cNvSpPr>
            <a:spLocks noGrp="1"/>
          </p:cNvSpPr>
          <p:nvPr>
            <p:ph type="title"/>
          </p:nvPr>
        </p:nvSpPr>
        <p:spPr>
          <a:xfrm>
            <a:off x="382588" y="646863"/>
            <a:ext cx="11392269" cy="923000"/>
          </a:xfrm>
        </p:spPr>
        <p:txBody>
          <a:bodyPr/>
          <a:lstStyle/>
          <a:p>
            <a:r>
              <a:rPr lang="en-US" dirty="0"/>
              <a:t>Score Send &amp; Composite Score Reports</a:t>
            </a:r>
          </a:p>
        </p:txBody>
      </p:sp>
      <p:sp>
        <p:nvSpPr>
          <p:cNvPr id="4" name="Text Placeholder 3">
            <a:extLst>
              <a:ext uri="{FF2B5EF4-FFF2-40B4-BE49-F238E27FC236}">
                <a16:creationId xmlns:a16="http://schemas.microsoft.com/office/drawing/2014/main" id="{910666E1-5EFD-5784-2673-5BCC536A5298}"/>
              </a:ext>
            </a:extLst>
          </p:cNvPr>
          <p:cNvSpPr>
            <a:spLocks noGrp="1"/>
          </p:cNvSpPr>
          <p:nvPr>
            <p:ph type="body" sz="quarter" idx="10"/>
          </p:nvPr>
        </p:nvSpPr>
        <p:spPr/>
        <p:txBody>
          <a:bodyPr/>
          <a:lstStyle/>
          <a:p>
            <a:r>
              <a:rPr lang="en-US" dirty="0"/>
              <a:t>ACT DATA</a:t>
            </a:r>
          </a:p>
        </p:txBody>
      </p:sp>
      <p:sp>
        <p:nvSpPr>
          <p:cNvPr id="5" name="Rounded Rectangle 7">
            <a:extLst>
              <a:ext uri="{FF2B5EF4-FFF2-40B4-BE49-F238E27FC236}">
                <a16:creationId xmlns:a16="http://schemas.microsoft.com/office/drawing/2014/main" id="{0C2FA4FE-9F69-94DF-969E-702A0B42AE31}"/>
              </a:ext>
            </a:extLst>
          </p:cNvPr>
          <p:cNvSpPr/>
          <p:nvPr/>
        </p:nvSpPr>
        <p:spPr>
          <a:xfrm>
            <a:off x="526474" y="1801091"/>
            <a:ext cx="3463636" cy="4525181"/>
          </a:xfrm>
          <a:prstGeom prst="roundRect">
            <a:avLst/>
          </a:prstGeom>
          <a:solidFill>
            <a:srgbClr val="FFFFFF">
              <a:alpha val="50196"/>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Score Sending Report</a:t>
            </a:r>
            <a:br>
              <a:rPr lang="en-US" b="1" dirty="0">
                <a:solidFill>
                  <a:schemeClr val="tx1"/>
                </a:solidFill>
              </a:rPr>
            </a:br>
            <a:endParaRPr lang="en-US" b="1" dirty="0">
              <a:solidFill>
                <a:schemeClr val="tx1"/>
              </a:solidFill>
            </a:endParaRPr>
          </a:p>
          <a:p>
            <a:r>
              <a:rPr lang="en-US" dirty="0">
                <a:solidFill>
                  <a:schemeClr val="tx1"/>
                </a:solidFill>
              </a:rPr>
              <a:t>Compares Score Senders and Non-Score Senders</a:t>
            </a:r>
          </a:p>
          <a:p>
            <a:pPr marL="285750" indent="-285750">
              <a:buFont typeface="Arial" panose="020B0604020202020204" pitchFamily="34" charset="0"/>
              <a:buChar char="•"/>
            </a:pPr>
            <a:r>
              <a:rPr lang="en-US" dirty="0">
                <a:solidFill>
                  <a:schemeClr val="tx1"/>
                </a:solidFill>
              </a:rPr>
              <a:t>ACT Composite Score</a:t>
            </a:r>
          </a:p>
          <a:p>
            <a:pPr marL="285750" indent="-285750">
              <a:buFont typeface="Arial" panose="020B0604020202020204" pitchFamily="34" charset="0"/>
              <a:buChar char="•"/>
            </a:pPr>
            <a:r>
              <a:rPr lang="en-US" dirty="0">
                <a:solidFill>
                  <a:schemeClr val="tx1"/>
                </a:solidFill>
              </a:rPr>
              <a:t>Within-year retention</a:t>
            </a:r>
          </a:p>
          <a:p>
            <a:endParaRPr lang="en-US" sz="1100" dirty="0">
              <a:solidFill>
                <a:schemeClr val="tx1"/>
              </a:solidFill>
            </a:endParaRPr>
          </a:p>
          <a:p>
            <a:endParaRPr lang="en-US" sz="1100" dirty="0">
              <a:solidFill>
                <a:schemeClr val="tx1"/>
              </a:solidFill>
            </a:endParaRPr>
          </a:p>
          <a:p>
            <a:pPr>
              <a:spcAft>
                <a:spcPts val="2400"/>
              </a:spcAft>
            </a:pPr>
            <a:r>
              <a:rPr lang="en-US" sz="1400" dirty="0">
                <a:solidFill>
                  <a:schemeClr val="tx1"/>
                </a:solidFill>
              </a:rPr>
              <a:t>*must have at least 75 ACT-tested students with 25 score senders &amp; 25 non-score senders among your enrolled students</a:t>
            </a:r>
          </a:p>
        </p:txBody>
      </p:sp>
      <p:sp>
        <p:nvSpPr>
          <p:cNvPr id="6" name="Oval 5">
            <a:extLst>
              <a:ext uri="{FF2B5EF4-FFF2-40B4-BE49-F238E27FC236}">
                <a16:creationId xmlns:a16="http://schemas.microsoft.com/office/drawing/2014/main" id="{F511FF6F-9D12-1218-70B4-339960F16E6D}"/>
              </a:ext>
            </a:extLst>
          </p:cNvPr>
          <p:cNvSpPr/>
          <p:nvPr/>
        </p:nvSpPr>
        <p:spPr>
          <a:xfrm>
            <a:off x="1752601" y="1269612"/>
            <a:ext cx="1011381" cy="101138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0" dirty="0"/>
          </a:p>
        </p:txBody>
      </p:sp>
      <p:sp>
        <p:nvSpPr>
          <p:cNvPr id="9" name="Rounded Rectangle 7">
            <a:extLst>
              <a:ext uri="{FF2B5EF4-FFF2-40B4-BE49-F238E27FC236}">
                <a16:creationId xmlns:a16="http://schemas.microsoft.com/office/drawing/2014/main" id="{7A30A63F-6DE1-1FFC-0D7C-20622618ED2B}"/>
              </a:ext>
            </a:extLst>
          </p:cNvPr>
          <p:cNvSpPr/>
          <p:nvPr/>
        </p:nvSpPr>
        <p:spPr>
          <a:xfrm>
            <a:off x="4591967" y="1801090"/>
            <a:ext cx="3463636" cy="4525181"/>
          </a:xfrm>
          <a:prstGeom prst="roundRect">
            <a:avLst/>
          </a:prstGeom>
          <a:solidFill>
            <a:srgbClr val="FFFFFF">
              <a:alpha val="50196"/>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Composite Score &amp; </a:t>
            </a:r>
            <a:r>
              <a:rPr lang="en-US" sz="2800" b="1" dirty="0" err="1">
                <a:solidFill>
                  <a:schemeClr val="tx1"/>
                </a:solidFill>
              </a:rPr>
              <a:t>Superscore</a:t>
            </a:r>
            <a:r>
              <a:rPr lang="en-US" sz="2800" b="1" dirty="0">
                <a:solidFill>
                  <a:schemeClr val="tx1"/>
                </a:solidFill>
              </a:rPr>
              <a:t> Report</a:t>
            </a:r>
          </a:p>
          <a:p>
            <a:pPr algn="ctr"/>
            <a:endParaRPr lang="en-US" sz="1100" b="1" dirty="0">
              <a:solidFill>
                <a:schemeClr val="tx1"/>
              </a:solidFill>
            </a:endParaRPr>
          </a:p>
          <a:p>
            <a:r>
              <a:rPr lang="en-US" dirty="0">
                <a:solidFill>
                  <a:schemeClr val="tx1"/>
                </a:solidFill>
              </a:rPr>
              <a:t>Compare Legacy ACT (EMRS) to New ACT (EMR) for Fall 2023, 2024 &amp; 2025 to examine differences in score distribution</a:t>
            </a:r>
          </a:p>
          <a:p>
            <a:endParaRPr lang="en-US" sz="1100" dirty="0">
              <a:solidFill>
                <a:schemeClr val="tx1"/>
              </a:solidFill>
            </a:endParaRPr>
          </a:p>
          <a:p>
            <a:pPr>
              <a:spcAft>
                <a:spcPts val="2400"/>
              </a:spcAft>
            </a:pPr>
            <a:r>
              <a:rPr lang="en-US" sz="1400" dirty="0">
                <a:solidFill>
                  <a:schemeClr val="tx1"/>
                </a:solidFill>
              </a:rPr>
              <a:t>*must have at least 30 ACT-tested students enrolled each year: Fall 2023, Fall 2024 &amp; Fall 2025</a:t>
            </a:r>
          </a:p>
        </p:txBody>
      </p:sp>
      <p:sp>
        <p:nvSpPr>
          <p:cNvPr id="10" name="Oval 9">
            <a:extLst>
              <a:ext uri="{FF2B5EF4-FFF2-40B4-BE49-F238E27FC236}">
                <a16:creationId xmlns:a16="http://schemas.microsoft.com/office/drawing/2014/main" id="{5EF036A7-2D3D-7305-75B6-9EA1A5AE4498}"/>
              </a:ext>
            </a:extLst>
          </p:cNvPr>
          <p:cNvSpPr/>
          <p:nvPr/>
        </p:nvSpPr>
        <p:spPr>
          <a:xfrm>
            <a:off x="5818095" y="1269612"/>
            <a:ext cx="1011381" cy="1011381"/>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0" dirty="0"/>
          </a:p>
        </p:txBody>
      </p:sp>
      <p:pic>
        <p:nvPicPr>
          <p:cNvPr id="14" name="Picture 13">
            <a:extLst>
              <a:ext uri="{FF2B5EF4-FFF2-40B4-BE49-F238E27FC236}">
                <a16:creationId xmlns:a16="http://schemas.microsoft.com/office/drawing/2014/main" id="{B3F14713-EE99-0BC0-8919-D3DD9469411D}"/>
              </a:ext>
            </a:extLst>
          </p:cNvPr>
          <p:cNvPicPr>
            <a:picLocks noChangeAspect="1"/>
          </p:cNvPicPr>
          <p:nvPr/>
        </p:nvPicPr>
        <p:blipFill>
          <a:blip r:embed="rId3"/>
          <a:stretch>
            <a:fillRect/>
          </a:stretch>
        </p:blipFill>
        <p:spPr>
          <a:xfrm>
            <a:off x="9019167" y="3954767"/>
            <a:ext cx="2176795" cy="2190529"/>
          </a:xfrm>
          <a:prstGeom prst="rect">
            <a:avLst/>
          </a:prstGeom>
        </p:spPr>
      </p:pic>
      <p:sp>
        <p:nvSpPr>
          <p:cNvPr id="16" name="Rectangle: Rounded Corners 15">
            <a:extLst>
              <a:ext uri="{FF2B5EF4-FFF2-40B4-BE49-F238E27FC236}">
                <a16:creationId xmlns:a16="http://schemas.microsoft.com/office/drawing/2014/main" id="{47215C6F-D22F-31A4-8E2F-76A81B705A24}"/>
              </a:ext>
            </a:extLst>
          </p:cNvPr>
          <p:cNvSpPr/>
          <p:nvPr/>
        </p:nvSpPr>
        <p:spPr>
          <a:xfrm>
            <a:off x="8549604" y="2086422"/>
            <a:ext cx="3115922" cy="1633620"/>
          </a:xfrm>
          <a:prstGeom prst="roundRect">
            <a:avLst/>
          </a:prstGeom>
          <a:solidFill>
            <a:schemeClr val="lt1">
              <a:alpha val="50000"/>
            </a:schemeClr>
          </a:solidFill>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a:t>Request a copy of your institution’s reports</a:t>
            </a:r>
            <a:endParaRPr lang="en-US" dirty="0"/>
          </a:p>
        </p:txBody>
      </p:sp>
      <p:pic>
        <p:nvPicPr>
          <p:cNvPr id="18" name="Graphic 17" descr="Arrow: Clockwise curve with solid fill">
            <a:extLst>
              <a:ext uri="{FF2B5EF4-FFF2-40B4-BE49-F238E27FC236}">
                <a16:creationId xmlns:a16="http://schemas.microsoft.com/office/drawing/2014/main" id="{8AFFD0BA-C9D8-1536-C51C-B7FA413F79F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3907080">
            <a:off x="11024094" y="3534922"/>
            <a:ext cx="1057516" cy="1057516"/>
          </a:xfrm>
          <a:prstGeom prst="rect">
            <a:avLst/>
          </a:prstGeom>
        </p:spPr>
      </p:pic>
    </p:spTree>
    <p:extLst>
      <p:ext uri="{BB962C8B-B14F-4D97-AF65-F5344CB8AC3E}">
        <p14:creationId xmlns:p14="http://schemas.microsoft.com/office/powerpoint/2010/main" val="35754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27272-0278-0FE6-DC49-64490CE403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8A973B-13BA-74B4-CF3C-F6EDDA3E1A82}"/>
              </a:ext>
            </a:extLst>
          </p:cNvPr>
          <p:cNvSpPr>
            <a:spLocks noGrp="1"/>
          </p:cNvSpPr>
          <p:nvPr>
            <p:ph type="title"/>
          </p:nvPr>
        </p:nvSpPr>
        <p:spPr>
          <a:xfrm>
            <a:off x="382588" y="610795"/>
            <a:ext cx="11392269" cy="923000"/>
          </a:xfrm>
        </p:spPr>
        <p:txBody>
          <a:bodyPr/>
          <a:lstStyle/>
          <a:p>
            <a:r>
              <a:rPr lang="en-US" dirty="0"/>
              <a:t>ACT Graduating Class Data</a:t>
            </a:r>
          </a:p>
        </p:txBody>
      </p:sp>
      <p:sp>
        <p:nvSpPr>
          <p:cNvPr id="4" name="Text Placeholder 3">
            <a:extLst>
              <a:ext uri="{FF2B5EF4-FFF2-40B4-BE49-F238E27FC236}">
                <a16:creationId xmlns:a16="http://schemas.microsoft.com/office/drawing/2014/main" id="{9C7CF4A0-8107-5744-614D-79EE8ACEA1D2}"/>
              </a:ext>
            </a:extLst>
          </p:cNvPr>
          <p:cNvSpPr>
            <a:spLocks noGrp="1"/>
          </p:cNvSpPr>
          <p:nvPr>
            <p:ph type="body" sz="quarter" idx="10"/>
          </p:nvPr>
        </p:nvSpPr>
        <p:spPr/>
        <p:txBody>
          <a:bodyPr/>
          <a:lstStyle/>
          <a:p>
            <a:r>
              <a:rPr lang="en-US" dirty="0"/>
              <a:t>ACT DATA</a:t>
            </a:r>
          </a:p>
        </p:txBody>
      </p:sp>
      <p:sp>
        <p:nvSpPr>
          <p:cNvPr id="7" name="Content Placeholder 2">
            <a:extLst>
              <a:ext uri="{FF2B5EF4-FFF2-40B4-BE49-F238E27FC236}">
                <a16:creationId xmlns:a16="http://schemas.microsoft.com/office/drawing/2014/main" id="{D23C04F2-871C-9880-0F35-77FC41790199}"/>
              </a:ext>
            </a:extLst>
          </p:cNvPr>
          <p:cNvSpPr>
            <a:spLocks noGrp="1"/>
          </p:cNvSpPr>
          <p:nvPr/>
        </p:nvSpPr>
        <p:spPr>
          <a:xfrm>
            <a:off x="495300" y="1279870"/>
            <a:ext cx="11201399" cy="496733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dirty="0">
                <a:effectLst/>
                <a:latin typeface="Aptos" panose="020B0004020202020204" pitchFamily="34" charset="0"/>
                <a:ea typeface="Arial" panose="020B0604020202020204" pitchFamily="34" charset="0"/>
              </a:rPr>
              <a:t>ACT releases U.S. graduating class data at the district, state, and national levels each fall. The annual graduating class data release is part of ACT’s commitment to provide meaningful data for institutions and stakeholders to make informed decisions to improve student outcomes. </a:t>
            </a:r>
            <a:endParaRPr lang="en-US" sz="2000" dirty="0">
              <a:latin typeface="Aptos" panose="020B0004020202020204" pitchFamily="34" charset="0"/>
            </a:endParaRPr>
          </a:p>
          <a:p>
            <a:pPr marL="0" indent="0">
              <a:buNone/>
            </a:pPr>
            <a:endParaRPr lang="en-US" sz="1050" dirty="0">
              <a:latin typeface="Aptos" panose="020B0004020202020204" pitchFamily="34" charset="0"/>
              <a:ea typeface="Arial" panose="020B0604020202020204" pitchFamily="34" charset="0"/>
            </a:endParaRPr>
          </a:p>
          <a:p>
            <a:pPr marL="0" indent="0">
              <a:buNone/>
            </a:pPr>
            <a:r>
              <a:rPr lang="en-US" sz="2000" b="1" i="1" dirty="0">
                <a:latin typeface="Aptos" panose="020B0004020202020204" pitchFamily="34" charset="0"/>
                <a:ea typeface="Arial" panose="020B0604020202020204" pitchFamily="34" charset="0"/>
              </a:rPr>
              <a:t>What’s Reflected in the Annual ACT Graduating Class Data</a:t>
            </a:r>
          </a:p>
          <a:p>
            <a:r>
              <a:rPr lang="en-US" sz="2000" dirty="0">
                <a:latin typeface="Aptos" panose="020B0004020202020204" pitchFamily="34" charset="0"/>
                <a:ea typeface="Arial" panose="020B0604020202020204" pitchFamily="34" charset="0"/>
              </a:rPr>
              <a:t>Students who </a:t>
            </a:r>
            <a:r>
              <a:rPr lang="en-US" sz="2000" b="1" dirty="0">
                <a:latin typeface="Aptos" panose="020B0004020202020204" pitchFamily="34" charset="0"/>
                <a:ea typeface="Arial" panose="020B0604020202020204" pitchFamily="34" charset="0"/>
              </a:rPr>
              <a:t>graduated in 2025</a:t>
            </a:r>
            <a:r>
              <a:rPr lang="en-US" sz="2000" dirty="0">
                <a:latin typeface="Aptos" panose="020B0004020202020204" pitchFamily="34" charset="0"/>
                <a:ea typeface="Arial" panose="020B0604020202020204" pitchFamily="34" charset="0"/>
              </a:rPr>
              <a:t> and took the ACT between </a:t>
            </a:r>
            <a:r>
              <a:rPr lang="en-US" sz="2000" b="1" dirty="0">
                <a:latin typeface="Aptos" panose="020B0004020202020204" pitchFamily="34" charset="0"/>
                <a:ea typeface="Arial" panose="020B0604020202020204" pitchFamily="34" charset="0"/>
              </a:rPr>
              <a:t>10</a:t>
            </a:r>
            <a:r>
              <a:rPr lang="en-US" sz="2000" b="1" baseline="30000" dirty="0">
                <a:latin typeface="Aptos" panose="020B0004020202020204" pitchFamily="34" charset="0"/>
                <a:ea typeface="Arial" panose="020B0604020202020204" pitchFamily="34" charset="0"/>
              </a:rPr>
              <a:t>th</a:t>
            </a:r>
            <a:r>
              <a:rPr lang="en-US" sz="2000" b="1" dirty="0">
                <a:latin typeface="Aptos" panose="020B0004020202020204" pitchFamily="34" charset="0"/>
                <a:ea typeface="Arial" panose="020B0604020202020204" pitchFamily="34" charset="0"/>
              </a:rPr>
              <a:t> and 12</a:t>
            </a:r>
            <a:r>
              <a:rPr lang="en-US" sz="2000" b="1" baseline="30000" dirty="0">
                <a:latin typeface="Aptos" panose="020B0004020202020204" pitchFamily="34" charset="0"/>
                <a:ea typeface="Arial" panose="020B0604020202020204" pitchFamily="34" charset="0"/>
              </a:rPr>
              <a:t>th</a:t>
            </a:r>
            <a:r>
              <a:rPr lang="en-US" sz="2000" b="1" dirty="0">
                <a:latin typeface="Aptos" panose="020B0004020202020204" pitchFamily="34" charset="0"/>
                <a:ea typeface="Arial" panose="020B0604020202020204" pitchFamily="34" charset="0"/>
              </a:rPr>
              <a:t> grade</a:t>
            </a:r>
          </a:p>
          <a:p>
            <a:r>
              <a:rPr lang="en-US" sz="2000" dirty="0">
                <a:latin typeface="Aptos" panose="020B0004020202020204" pitchFamily="34" charset="0"/>
                <a:ea typeface="Arial" panose="020B0604020202020204" pitchFamily="34" charset="0"/>
              </a:rPr>
              <a:t>The </a:t>
            </a:r>
            <a:r>
              <a:rPr lang="en-US" sz="2000" b="1" dirty="0">
                <a:latin typeface="Aptos" panose="020B0004020202020204" pitchFamily="34" charset="0"/>
                <a:ea typeface="Arial" panose="020B0604020202020204" pitchFamily="34" charset="0"/>
              </a:rPr>
              <a:t>most recent</a:t>
            </a:r>
            <a:r>
              <a:rPr lang="en-US" sz="2000" dirty="0">
                <a:latin typeface="Aptos" panose="020B0004020202020204" pitchFamily="34" charset="0"/>
                <a:ea typeface="Arial" panose="020B0604020202020204" pitchFamily="34" charset="0"/>
              </a:rPr>
              <a:t> ACT test score for each student</a:t>
            </a:r>
          </a:p>
          <a:p>
            <a:r>
              <a:rPr lang="en-US" sz="2000" dirty="0">
                <a:latin typeface="Aptos" panose="020B0004020202020204" pitchFamily="34" charset="0"/>
                <a:ea typeface="Arial" panose="020B0604020202020204" pitchFamily="34" charset="0"/>
              </a:rPr>
              <a:t>All students, public and private</a:t>
            </a:r>
          </a:p>
          <a:p>
            <a:pPr marL="0" indent="0">
              <a:buNone/>
            </a:pPr>
            <a:endParaRPr lang="en-US" sz="1200" dirty="0">
              <a:latin typeface="Aptos" panose="020B0004020202020204" pitchFamily="34" charset="0"/>
              <a:ea typeface="Arial" panose="020B0604020202020204" pitchFamily="34" charset="0"/>
            </a:endParaRPr>
          </a:p>
          <a:p>
            <a:pPr marL="0" indent="0">
              <a:buNone/>
            </a:pPr>
            <a:r>
              <a:rPr lang="en-US" sz="2000" b="1" i="1" dirty="0">
                <a:effectLst/>
                <a:latin typeface="Aptos" panose="020B0004020202020204" pitchFamily="34" charset="0"/>
                <a:ea typeface="Arial" panose="020B0604020202020204" pitchFamily="34" charset="0"/>
              </a:rPr>
              <a:t>What </a:t>
            </a:r>
            <a:r>
              <a:rPr lang="en-US" sz="2000" b="1" i="1" dirty="0">
                <a:latin typeface="Aptos" panose="020B0004020202020204" pitchFamily="34" charset="0"/>
                <a:ea typeface="Arial" panose="020B0604020202020204" pitchFamily="34" charset="0"/>
              </a:rPr>
              <a:t>States and Districts Can Do with ACT Graduating Class Data</a:t>
            </a:r>
          </a:p>
          <a:p>
            <a:r>
              <a:rPr lang="en-US" sz="2000" dirty="0">
                <a:effectLst/>
                <a:latin typeface="Aptos" panose="020B0004020202020204" pitchFamily="34" charset="0"/>
                <a:ea typeface="Arial" panose="020B0604020202020204" pitchFamily="34" charset="0"/>
              </a:rPr>
              <a:t>Analyze participation, scores and benchmark attainment, and </a:t>
            </a:r>
            <a:r>
              <a:rPr lang="en-US" sz="2000" dirty="0">
                <a:latin typeface="Aptos" panose="020B0004020202020204" pitchFamily="34" charset="0"/>
                <a:ea typeface="Arial" panose="020B0604020202020204" pitchFamily="34" charset="0"/>
              </a:rPr>
              <a:t>postsecondary outcomes </a:t>
            </a:r>
          </a:p>
          <a:p>
            <a:r>
              <a:rPr lang="en-US" sz="2000" dirty="0">
                <a:effectLst/>
                <a:latin typeface="Aptos" panose="020B0004020202020204" pitchFamily="34" charset="0"/>
                <a:ea typeface="Arial" panose="020B0604020202020204" pitchFamily="34" charset="0"/>
              </a:rPr>
              <a:t>Map student achievement to state and district goals and other data sources</a:t>
            </a:r>
          </a:p>
          <a:p>
            <a:r>
              <a:rPr lang="en-US" sz="2000" dirty="0">
                <a:latin typeface="Aptos" panose="020B0004020202020204" pitchFamily="34" charset="0"/>
                <a:ea typeface="Arial" panose="020B0604020202020204" pitchFamily="34" charset="0"/>
              </a:rPr>
              <a:t>Identify state and district successes, opportunities for growth, and areas to investigate</a:t>
            </a:r>
          </a:p>
        </p:txBody>
      </p:sp>
    </p:spTree>
    <p:extLst>
      <p:ext uri="{BB962C8B-B14F-4D97-AF65-F5344CB8AC3E}">
        <p14:creationId xmlns:p14="http://schemas.microsoft.com/office/powerpoint/2010/main" val="3221363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640F7-C744-A3F4-4438-4F36ACD5146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295FD26-E1BD-DCD2-B98E-E5F7FDA2CA09}"/>
              </a:ext>
            </a:extLst>
          </p:cNvPr>
          <p:cNvSpPr>
            <a:spLocks noGrp="1"/>
          </p:cNvSpPr>
          <p:nvPr>
            <p:ph type="title"/>
          </p:nvPr>
        </p:nvSpPr>
        <p:spPr>
          <a:xfrm>
            <a:off x="488228" y="307118"/>
            <a:ext cx="9537122" cy="1087615"/>
          </a:xfrm>
        </p:spPr>
        <p:txBody>
          <a:bodyPr/>
          <a:lstStyle/>
          <a:p>
            <a:r>
              <a:rPr lang="en-US" sz="4400" dirty="0"/>
              <a:t>ACT Higher Ed Team</a:t>
            </a:r>
          </a:p>
        </p:txBody>
      </p:sp>
      <p:pic>
        <p:nvPicPr>
          <p:cNvPr id="2050" name="Picture 2" descr="A person smiling for a picture&#10;&#10;AI-generated content may be incorrect.">
            <a:extLst>
              <a:ext uri="{FF2B5EF4-FFF2-40B4-BE49-F238E27FC236}">
                <a16:creationId xmlns:a16="http://schemas.microsoft.com/office/drawing/2014/main" id="{882C4182-7836-5AA2-103E-DBF93B352C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5087" y="1606660"/>
            <a:ext cx="2165180" cy="336990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8E0B3458-DE3A-E042-D7D8-B4C7B7A8F6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4064" y="1606660"/>
            <a:ext cx="2159628" cy="3369909"/>
          </a:xfrm>
          <a:prstGeom prst="rect">
            <a:avLst/>
          </a:prstGeom>
          <a:noFill/>
          <a:extLst>
            <a:ext uri="{909E8E84-426E-40DD-AFC4-6F175D3DCCD1}">
              <a14:hiddenFill xmlns:a14="http://schemas.microsoft.com/office/drawing/2010/main">
                <a:solidFill>
                  <a:srgbClr val="FFFFFF"/>
                </a:solidFill>
              </a14:hiddenFill>
            </a:ext>
          </a:extLst>
        </p:spPr>
      </p:pic>
      <p:sp>
        <p:nvSpPr>
          <p:cNvPr id="2" name="Subtitle 1">
            <a:extLst>
              <a:ext uri="{FF2B5EF4-FFF2-40B4-BE49-F238E27FC236}">
                <a16:creationId xmlns:a16="http://schemas.microsoft.com/office/drawing/2014/main" id="{A7F25E53-57AC-E4F4-5889-4AA9C069CEF7}"/>
              </a:ext>
            </a:extLst>
          </p:cNvPr>
          <p:cNvSpPr>
            <a:spLocks noGrp="1"/>
          </p:cNvSpPr>
          <p:nvPr/>
        </p:nvSpPr>
        <p:spPr>
          <a:xfrm>
            <a:off x="0" y="4091186"/>
            <a:ext cx="4994329" cy="164111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solidFill>
                  <a:schemeClr val="bg1"/>
                </a:solidFill>
                <a:latin typeface="Aptos" panose="020B0004020202020204" pitchFamily="34" charset="0"/>
              </a:rPr>
              <a:t>Kasey </a:t>
            </a:r>
            <a:r>
              <a:rPr lang="en-US" sz="2400" b="1" dirty="0" err="1">
                <a:solidFill>
                  <a:schemeClr val="bg1"/>
                </a:solidFill>
                <a:latin typeface="Aptos" panose="020B0004020202020204" pitchFamily="34" charset="0"/>
              </a:rPr>
              <a:t>Urquídez</a:t>
            </a:r>
            <a:endParaRPr lang="en-US" dirty="0">
              <a:solidFill>
                <a:schemeClr val="bg1"/>
              </a:solidFill>
              <a:latin typeface="Aptos" panose="020B0004020202020204" pitchFamily="34" charset="0"/>
            </a:endParaRPr>
          </a:p>
          <a:p>
            <a:pPr marL="0" indent="0" algn="ctr">
              <a:buNone/>
            </a:pPr>
            <a:r>
              <a:rPr lang="en-US" sz="2400" dirty="0">
                <a:solidFill>
                  <a:schemeClr val="bg1"/>
                </a:solidFill>
                <a:latin typeface="Aptos" panose="020B0004020202020204" pitchFamily="34" charset="0"/>
              </a:rPr>
              <a:t>Senior Director, Higher Ed</a:t>
            </a:r>
          </a:p>
          <a:p>
            <a:pPr marL="0" indent="0" algn="ctr">
              <a:buNone/>
            </a:pPr>
            <a:r>
              <a:rPr lang="en-US" sz="2400" dirty="0">
                <a:latin typeface="Aptos" panose="020B0004020202020204" pitchFamily="34" charset="0"/>
                <a:hlinkClick r:id="rId5"/>
              </a:rPr>
              <a:t>Kasey.Urquidez@act.org</a:t>
            </a:r>
            <a:r>
              <a:rPr lang="en-US" sz="2400" dirty="0">
                <a:latin typeface="Aptos" panose="020B0004020202020204" pitchFamily="34" charset="0"/>
              </a:rPr>
              <a:t> </a:t>
            </a:r>
          </a:p>
        </p:txBody>
      </p:sp>
      <p:sp>
        <p:nvSpPr>
          <p:cNvPr id="3" name="Content Placeholder 3">
            <a:extLst>
              <a:ext uri="{FF2B5EF4-FFF2-40B4-BE49-F238E27FC236}">
                <a16:creationId xmlns:a16="http://schemas.microsoft.com/office/drawing/2014/main" id="{A6E781B2-5EF0-5211-4CB8-E3E10A5E3250}"/>
              </a:ext>
            </a:extLst>
          </p:cNvPr>
          <p:cNvSpPr>
            <a:spLocks noGrp="1"/>
          </p:cNvSpPr>
          <p:nvPr/>
        </p:nvSpPr>
        <p:spPr>
          <a:xfrm>
            <a:off x="4176007" y="4091185"/>
            <a:ext cx="4635742" cy="164111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solidFill>
                  <a:schemeClr val="bg1"/>
                </a:solidFill>
                <a:latin typeface="Aptos" panose="020B0004020202020204" pitchFamily="34" charset="0"/>
              </a:rPr>
              <a:t>Tara Lebar</a:t>
            </a:r>
          </a:p>
          <a:p>
            <a:pPr marL="0" indent="0" algn="ctr">
              <a:buNone/>
            </a:pPr>
            <a:r>
              <a:rPr lang="en-US" sz="2400" dirty="0">
                <a:solidFill>
                  <a:schemeClr val="bg1"/>
                </a:solidFill>
                <a:latin typeface="Aptos" panose="020B0004020202020204" pitchFamily="34" charset="0"/>
              </a:rPr>
              <a:t>Program Director, Higher Ed</a:t>
            </a:r>
          </a:p>
          <a:p>
            <a:pPr marL="0" indent="0" algn="ctr">
              <a:buNone/>
            </a:pPr>
            <a:r>
              <a:rPr lang="en-US" sz="2400" dirty="0">
                <a:latin typeface="Aptos" panose="020B0004020202020204" pitchFamily="34" charset="0"/>
                <a:hlinkClick r:id="rId6"/>
              </a:rPr>
              <a:t>Tara.Lebar@act.org</a:t>
            </a:r>
            <a:r>
              <a:rPr lang="en-US" sz="2400" dirty="0">
                <a:latin typeface="Aptos" panose="020B0004020202020204" pitchFamily="34" charset="0"/>
              </a:rPr>
              <a:t> </a:t>
            </a:r>
          </a:p>
        </p:txBody>
      </p:sp>
      <p:sp>
        <p:nvSpPr>
          <p:cNvPr id="6" name="Content Placeholder 2">
            <a:extLst>
              <a:ext uri="{FF2B5EF4-FFF2-40B4-BE49-F238E27FC236}">
                <a16:creationId xmlns:a16="http://schemas.microsoft.com/office/drawing/2014/main" id="{22B7B227-2DB0-CE6D-E09E-7AFD4106C28D}"/>
              </a:ext>
            </a:extLst>
          </p:cNvPr>
          <p:cNvSpPr>
            <a:spLocks noGrp="1"/>
          </p:cNvSpPr>
          <p:nvPr/>
        </p:nvSpPr>
        <p:spPr>
          <a:xfrm>
            <a:off x="8473403" y="3037808"/>
            <a:ext cx="3718597" cy="328216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latin typeface="Aptos" panose="020B0004020202020204" pitchFamily="34" charset="0"/>
              </a:rPr>
              <a:t>We are your direct contacts</a:t>
            </a:r>
            <a:endParaRPr lang="en-US" i="1" dirty="0">
              <a:solidFill>
                <a:schemeClr val="bg1"/>
              </a:solidFill>
              <a:latin typeface="Aptos" panose="020B0004020202020204" pitchFamily="34" charset="0"/>
            </a:endParaRPr>
          </a:p>
          <a:p>
            <a:pPr marL="0" indent="0">
              <a:buNone/>
            </a:pPr>
            <a:endParaRPr lang="en-US" sz="1100" dirty="0">
              <a:solidFill>
                <a:schemeClr val="bg1"/>
              </a:solidFill>
              <a:latin typeface="Aptos" panose="020B0004020202020204" pitchFamily="34" charset="0"/>
            </a:endParaRPr>
          </a:p>
          <a:p>
            <a:pPr marL="742950" lvl="1" indent="-285750"/>
            <a:r>
              <a:rPr lang="en-US" dirty="0">
                <a:solidFill>
                  <a:schemeClr val="bg1"/>
                </a:solidFill>
                <a:latin typeface="Aptos" panose="020B0004020202020204" pitchFamily="34" charset="0"/>
              </a:rPr>
              <a:t>Navigating ACT</a:t>
            </a:r>
          </a:p>
          <a:p>
            <a:pPr marL="742950" lvl="1" indent="-285750"/>
            <a:r>
              <a:rPr lang="en-US" dirty="0">
                <a:solidFill>
                  <a:schemeClr val="bg1"/>
                </a:solidFill>
                <a:latin typeface="Aptos" panose="020B0004020202020204" pitchFamily="34" charset="0"/>
              </a:rPr>
              <a:t>Partnership opportunities</a:t>
            </a:r>
          </a:p>
          <a:p>
            <a:pPr marL="742950" lvl="1" indent="-285750"/>
            <a:r>
              <a:rPr lang="en-US" dirty="0">
                <a:solidFill>
                  <a:schemeClr val="bg1"/>
                </a:solidFill>
                <a:latin typeface="Aptos" panose="020B0004020202020204" pitchFamily="34" charset="0"/>
              </a:rPr>
              <a:t>Presentations</a:t>
            </a:r>
          </a:p>
          <a:p>
            <a:pPr marL="742950" lvl="1" indent="-285750"/>
            <a:r>
              <a:rPr lang="en-US" dirty="0">
                <a:solidFill>
                  <a:schemeClr val="bg1"/>
                </a:solidFill>
                <a:latin typeface="Aptos" panose="020B0004020202020204" pitchFamily="34" charset="0"/>
              </a:rPr>
              <a:t>Resources </a:t>
            </a:r>
          </a:p>
          <a:p>
            <a:pPr marL="742950" lvl="1" indent="-285750"/>
            <a:endParaRPr lang="en-US" dirty="0"/>
          </a:p>
          <a:p>
            <a:pPr marL="742950" lvl="1" indent="-285750"/>
            <a:endParaRPr lang="en-US" dirty="0"/>
          </a:p>
          <a:p>
            <a:pPr marL="0" indent="0">
              <a:buNone/>
            </a:pPr>
            <a:endParaRPr lang="en-US" dirty="0"/>
          </a:p>
        </p:txBody>
      </p:sp>
    </p:spTree>
    <p:extLst>
      <p:ext uri="{BB962C8B-B14F-4D97-AF65-F5344CB8AC3E}">
        <p14:creationId xmlns:p14="http://schemas.microsoft.com/office/powerpoint/2010/main" val="29382791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95C96-1883-BF35-E0AE-07C825F1CC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FC6FB8C-153A-CB30-798D-A80C75EF9290}"/>
              </a:ext>
            </a:extLst>
          </p:cNvPr>
          <p:cNvSpPr>
            <a:spLocks noGrp="1"/>
          </p:cNvSpPr>
          <p:nvPr>
            <p:ph type="title"/>
          </p:nvPr>
        </p:nvSpPr>
        <p:spPr/>
        <p:txBody>
          <a:bodyPr/>
          <a:lstStyle/>
          <a:p>
            <a:r>
              <a:rPr lang="en-US" dirty="0"/>
              <a:t>ACT Graduating Class Data</a:t>
            </a:r>
          </a:p>
        </p:txBody>
      </p:sp>
      <p:sp>
        <p:nvSpPr>
          <p:cNvPr id="5" name="Text Placeholder 4">
            <a:extLst>
              <a:ext uri="{FF2B5EF4-FFF2-40B4-BE49-F238E27FC236}">
                <a16:creationId xmlns:a16="http://schemas.microsoft.com/office/drawing/2014/main" id="{8806A15D-9F13-10D9-9787-D41A9A1C8F1D}"/>
              </a:ext>
            </a:extLst>
          </p:cNvPr>
          <p:cNvSpPr>
            <a:spLocks noGrp="1"/>
          </p:cNvSpPr>
          <p:nvPr>
            <p:ph type="body" sz="quarter" idx="11"/>
          </p:nvPr>
        </p:nvSpPr>
        <p:spPr/>
        <p:txBody>
          <a:bodyPr/>
          <a:lstStyle/>
          <a:p>
            <a:r>
              <a:rPr lang="en-US" dirty="0"/>
              <a:t>ACT DATA</a:t>
            </a:r>
          </a:p>
        </p:txBody>
      </p:sp>
      <p:sp>
        <p:nvSpPr>
          <p:cNvPr id="8" name="TextBox 7">
            <a:extLst>
              <a:ext uri="{FF2B5EF4-FFF2-40B4-BE49-F238E27FC236}">
                <a16:creationId xmlns:a16="http://schemas.microsoft.com/office/drawing/2014/main" id="{790811EB-4649-792B-59CD-D7E6A312C3EB}"/>
              </a:ext>
            </a:extLst>
          </p:cNvPr>
          <p:cNvSpPr txBox="1"/>
          <p:nvPr/>
        </p:nvSpPr>
        <p:spPr>
          <a:xfrm>
            <a:off x="436185" y="1733675"/>
            <a:ext cx="3415391"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bg1"/>
                </a:solidFill>
              </a:rPr>
              <a:t>Break down the Grad Class Data for your needs!</a:t>
            </a:r>
          </a:p>
          <a:p>
            <a:endParaRPr lang="en-US" dirty="0">
              <a:solidFill>
                <a:schemeClr val="bg1"/>
              </a:solidFill>
            </a:endParaRPr>
          </a:p>
          <a:p>
            <a:pPr marL="285750" indent="-285750">
              <a:buFont typeface="Arial"/>
              <a:buChar char="•"/>
            </a:pPr>
            <a:r>
              <a:rPr lang="en-US" dirty="0">
                <a:solidFill>
                  <a:schemeClr val="bg1"/>
                </a:solidFill>
              </a:rPr>
              <a:t>View your State's Grad Class Data</a:t>
            </a:r>
          </a:p>
          <a:p>
            <a:pPr marL="285750" indent="-285750">
              <a:buFont typeface="Arial"/>
              <a:buChar char="•"/>
            </a:pPr>
            <a:r>
              <a:rPr lang="en-US" dirty="0">
                <a:solidFill>
                  <a:schemeClr val="bg1"/>
                </a:solidFill>
              </a:rPr>
              <a:t>Compare with regional &amp; national data</a:t>
            </a:r>
          </a:p>
          <a:p>
            <a:pPr marL="285750" indent="-285750">
              <a:buFont typeface="Arial"/>
              <a:buChar char="•"/>
            </a:pPr>
            <a:r>
              <a:rPr lang="en-US" dirty="0">
                <a:solidFill>
                  <a:schemeClr val="bg1"/>
                </a:solidFill>
              </a:rPr>
              <a:t>See tabs above for data configuration options</a:t>
            </a:r>
          </a:p>
          <a:p>
            <a:endParaRPr lang="en-US" dirty="0"/>
          </a:p>
        </p:txBody>
      </p:sp>
      <p:pic>
        <p:nvPicPr>
          <p:cNvPr id="9" name="Picture 8" descr="A qr code with a dinosaur&#10;&#10;AI-generated content may be incorrect.">
            <a:extLst>
              <a:ext uri="{FF2B5EF4-FFF2-40B4-BE49-F238E27FC236}">
                <a16:creationId xmlns:a16="http://schemas.microsoft.com/office/drawing/2014/main" id="{B8811E64-C101-9853-C95B-645775214E75}"/>
              </a:ext>
            </a:extLst>
          </p:cNvPr>
          <p:cNvPicPr>
            <a:picLocks noChangeAspect="1"/>
          </p:cNvPicPr>
          <p:nvPr/>
        </p:nvPicPr>
        <p:blipFill>
          <a:blip r:embed="rId3"/>
          <a:stretch>
            <a:fillRect/>
          </a:stretch>
        </p:blipFill>
        <p:spPr>
          <a:xfrm>
            <a:off x="2124538" y="4860161"/>
            <a:ext cx="1945822" cy="1905001"/>
          </a:xfrm>
          <a:prstGeom prst="rect">
            <a:avLst/>
          </a:prstGeom>
        </p:spPr>
      </p:pic>
      <p:sp>
        <p:nvSpPr>
          <p:cNvPr id="10" name="TextBox 9">
            <a:extLst>
              <a:ext uri="{FF2B5EF4-FFF2-40B4-BE49-F238E27FC236}">
                <a16:creationId xmlns:a16="http://schemas.microsoft.com/office/drawing/2014/main" id="{E46E239A-A0F3-F5EA-CF0D-7B34982065D8}"/>
              </a:ext>
            </a:extLst>
          </p:cNvPr>
          <p:cNvSpPr txBox="1"/>
          <p:nvPr/>
        </p:nvSpPr>
        <p:spPr>
          <a:xfrm>
            <a:off x="654967" y="4595997"/>
            <a:ext cx="146957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chemeClr val="bg1"/>
                </a:solidFill>
              </a:rPr>
              <a:t>Scan the QR code to begin:</a:t>
            </a:r>
          </a:p>
        </p:txBody>
      </p:sp>
      <p:pic>
        <p:nvPicPr>
          <p:cNvPr id="14" name="Picture 13">
            <a:extLst>
              <a:ext uri="{FF2B5EF4-FFF2-40B4-BE49-F238E27FC236}">
                <a16:creationId xmlns:a16="http://schemas.microsoft.com/office/drawing/2014/main" id="{4DD424CA-2648-9108-8A43-5370FD19085A}"/>
              </a:ext>
            </a:extLst>
          </p:cNvPr>
          <p:cNvPicPr>
            <a:picLocks noChangeAspect="1"/>
          </p:cNvPicPr>
          <p:nvPr/>
        </p:nvPicPr>
        <p:blipFill>
          <a:blip r:embed="rId4"/>
          <a:stretch>
            <a:fillRect/>
          </a:stretch>
        </p:blipFill>
        <p:spPr>
          <a:xfrm>
            <a:off x="4114344" y="1176141"/>
            <a:ext cx="8014596" cy="5150131"/>
          </a:xfrm>
          <a:prstGeom prst="rect">
            <a:avLst/>
          </a:prstGeom>
        </p:spPr>
      </p:pic>
    </p:spTree>
    <p:extLst>
      <p:ext uri="{BB962C8B-B14F-4D97-AF65-F5344CB8AC3E}">
        <p14:creationId xmlns:p14="http://schemas.microsoft.com/office/powerpoint/2010/main" val="2448547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1C3BA-ADC6-043B-2D76-81A6DBA6A22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C66797D-53D1-0DBC-161F-E8C066ADE716}"/>
              </a:ext>
            </a:extLst>
          </p:cNvPr>
          <p:cNvSpPr>
            <a:spLocks noGrp="1"/>
          </p:cNvSpPr>
          <p:nvPr>
            <p:ph type="title"/>
          </p:nvPr>
        </p:nvSpPr>
        <p:spPr/>
        <p:txBody>
          <a:bodyPr/>
          <a:lstStyle/>
          <a:p>
            <a:r>
              <a:rPr lang="en-US" dirty="0"/>
              <a:t>WorkKeys &amp; NCRC</a:t>
            </a:r>
          </a:p>
        </p:txBody>
      </p:sp>
    </p:spTree>
    <p:extLst>
      <p:ext uri="{BB962C8B-B14F-4D97-AF65-F5344CB8AC3E}">
        <p14:creationId xmlns:p14="http://schemas.microsoft.com/office/powerpoint/2010/main" val="1258008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5A36E-C650-4058-239B-55565FAF0E95}"/>
            </a:ext>
          </a:extLst>
        </p:cNvPr>
        <p:cNvGrpSpPr/>
        <p:nvPr/>
      </p:nvGrpSpPr>
      <p:grpSpPr>
        <a:xfrm>
          <a:off x="0" y="0"/>
          <a:ext cx="0" cy="0"/>
          <a:chOff x="0" y="0"/>
          <a:chExt cx="0" cy="0"/>
        </a:xfrm>
      </p:grpSpPr>
      <p:pic>
        <p:nvPicPr>
          <p:cNvPr id="8" name="Graphic 7">
            <a:extLst>
              <a:ext uri="{FF2B5EF4-FFF2-40B4-BE49-F238E27FC236}">
                <a16:creationId xmlns:a16="http://schemas.microsoft.com/office/drawing/2014/main" id="{E6A08893-BE7A-43A2-41F7-CD16CFAE4F0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43176" y="1334905"/>
            <a:ext cx="5630837" cy="900934"/>
          </a:xfrm>
          <a:prstGeom prst="rect">
            <a:avLst/>
          </a:prstGeom>
        </p:spPr>
      </p:pic>
      <p:sp>
        <p:nvSpPr>
          <p:cNvPr id="9" name="TextBox 8">
            <a:extLst>
              <a:ext uri="{FF2B5EF4-FFF2-40B4-BE49-F238E27FC236}">
                <a16:creationId xmlns:a16="http://schemas.microsoft.com/office/drawing/2014/main" id="{7F43A673-A5B6-C10E-2F0D-EBDF27050578}"/>
              </a:ext>
            </a:extLst>
          </p:cNvPr>
          <p:cNvSpPr txBox="1"/>
          <p:nvPr/>
        </p:nvSpPr>
        <p:spPr>
          <a:xfrm>
            <a:off x="913671" y="2804987"/>
            <a:ext cx="4603897" cy="2554545"/>
          </a:xfrm>
          <a:prstGeom prst="rect">
            <a:avLst/>
          </a:prstGeom>
          <a:noFill/>
        </p:spPr>
        <p:txBody>
          <a:bodyPr wrap="square" rtlCol="0">
            <a:spAutoFit/>
          </a:bodyPr>
          <a:lstStyle/>
          <a:p>
            <a:r>
              <a:rPr lang="en-US" sz="2000" b="0" i="0">
                <a:solidFill>
                  <a:srgbClr val="00244D"/>
                </a:solidFill>
                <a:effectLst/>
                <a:latin typeface="Montserrat" panose="00000500000000000000" pitchFamily="2" charset="0"/>
              </a:rPr>
              <a:t>A </a:t>
            </a:r>
            <a:r>
              <a:rPr lang="en-US" sz="2000" b="1" i="0">
                <a:solidFill>
                  <a:srgbClr val="00244D"/>
                </a:solidFill>
                <a:effectLst/>
                <a:latin typeface="Montserrat" panose="00000500000000000000" pitchFamily="2" charset="0"/>
              </a:rPr>
              <a:t>system of assessments, curriculum and skills profiling</a:t>
            </a:r>
            <a:r>
              <a:rPr lang="en-US" sz="2000" b="0" i="0">
                <a:solidFill>
                  <a:srgbClr val="00244D"/>
                </a:solidFill>
                <a:effectLst/>
                <a:latin typeface="Montserrat" panose="00000500000000000000" pitchFamily="2" charset="0"/>
              </a:rPr>
              <a:t> that determine, build, and measure essential workplace skills that can affect your job performance and increase opportunities for career changes and advancement.</a:t>
            </a:r>
            <a:endParaRPr lang="en-US" sz="2000">
              <a:latin typeface="Montserrat" panose="00000500000000000000" pitchFamily="2" charset="0"/>
            </a:endParaRPr>
          </a:p>
        </p:txBody>
      </p:sp>
      <p:sp>
        <p:nvSpPr>
          <p:cNvPr id="14" name="Rectangle: Rounded Corners 13">
            <a:extLst>
              <a:ext uri="{FF2B5EF4-FFF2-40B4-BE49-F238E27FC236}">
                <a16:creationId xmlns:a16="http://schemas.microsoft.com/office/drawing/2014/main" id="{A239D6A1-4A0A-A57E-8F2B-AEB79F279E60}"/>
              </a:ext>
            </a:extLst>
          </p:cNvPr>
          <p:cNvSpPr/>
          <p:nvPr/>
        </p:nvSpPr>
        <p:spPr>
          <a:xfrm>
            <a:off x="7555760" y="2250510"/>
            <a:ext cx="3914463" cy="840062"/>
          </a:xfrm>
          <a:prstGeom prst="roundRect">
            <a:avLst/>
          </a:prstGeom>
          <a:noFill/>
          <a:ln w="381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FC0B0D9-899C-2A6D-0442-4EFA1594DA97}"/>
              </a:ext>
            </a:extLst>
          </p:cNvPr>
          <p:cNvSpPr txBox="1"/>
          <p:nvPr/>
        </p:nvSpPr>
        <p:spPr>
          <a:xfrm>
            <a:off x="8492456" y="2378712"/>
            <a:ext cx="2977767" cy="584775"/>
          </a:xfrm>
          <a:prstGeom prst="rect">
            <a:avLst/>
          </a:prstGeom>
          <a:noFill/>
        </p:spPr>
        <p:txBody>
          <a:bodyPr wrap="square" rtlCol="0">
            <a:spAutoFit/>
          </a:bodyPr>
          <a:lstStyle/>
          <a:p>
            <a:r>
              <a:rPr lang="en-US" sz="1600" dirty="0">
                <a:latin typeface="Montserrat" panose="00000500000000000000" pitchFamily="2" charset="0"/>
              </a:rPr>
              <a:t>WorkKeys National Career Readiness Certificate</a:t>
            </a:r>
          </a:p>
        </p:txBody>
      </p:sp>
      <p:grpSp>
        <p:nvGrpSpPr>
          <p:cNvPr id="16" name="Group 15">
            <a:extLst>
              <a:ext uri="{FF2B5EF4-FFF2-40B4-BE49-F238E27FC236}">
                <a16:creationId xmlns:a16="http://schemas.microsoft.com/office/drawing/2014/main" id="{57E586C2-780D-C016-A7BA-B32EF7AFD497}"/>
              </a:ext>
            </a:extLst>
          </p:cNvPr>
          <p:cNvGrpSpPr/>
          <p:nvPr/>
        </p:nvGrpSpPr>
        <p:grpSpPr>
          <a:xfrm>
            <a:off x="7450127" y="2181858"/>
            <a:ext cx="987899" cy="987899"/>
            <a:chOff x="7349440" y="2367928"/>
            <a:chExt cx="1192381" cy="1192381"/>
          </a:xfrm>
        </p:grpSpPr>
        <p:sp>
          <p:nvSpPr>
            <p:cNvPr id="17" name="Oval 16">
              <a:extLst>
                <a:ext uri="{FF2B5EF4-FFF2-40B4-BE49-F238E27FC236}">
                  <a16:creationId xmlns:a16="http://schemas.microsoft.com/office/drawing/2014/main" id="{E3A81296-96D8-779F-A5A5-241F05C05F02}"/>
                </a:ext>
              </a:extLst>
            </p:cNvPr>
            <p:cNvSpPr/>
            <p:nvPr/>
          </p:nvSpPr>
          <p:spPr>
            <a:xfrm>
              <a:off x="7396990" y="2409122"/>
              <a:ext cx="1097280" cy="10972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2CD6201F-2BBD-37AB-B70A-40494539456E}"/>
                </a:ext>
              </a:extLst>
            </p:cNvPr>
            <p:cNvPicPr>
              <a:picLocks noChangeAspect="1"/>
            </p:cNvPicPr>
            <p:nvPr/>
          </p:nvPicPr>
          <p:blipFill>
            <a:blip r:embed="rId3"/>
            <a:srcRect/>
            <a:stretch/>
          </p:blipFill>
          <p:spPr>
            <a:xfrm>
              <a:off x="7349440" y="2367928"/>
              <a:ext cx="1192381" cy="1192381"/>
            </a:xfrm>
            <a:prstGeom prst="rect">
              <a:avLst/>
            </a:prstGeom>
          </p:spPr>
        </p:pic>
      </p:grpSp>
      <p:sp>
        <p:nvSpPr>
          <p:cNvPr id="19" name="Rectangle: Rounded Corners 18">
            <a:extLst>
              <a:ext uri="{FF2B5EF4-FFF2-40B4-BE49-F238E27FC236}">
                <a16:creationId xmlns:a16="http://schemas.microsoft.com/office/drawing/2014/main" id="{4BFCC168-8D84-EB55-1FD7-D98629482B1F}"/>
              </a:ext>
            </a:extLst>
          </p:cNvPr>
          <p:cNvSpPr/>
          <p:nvPr/>
        </p:nvSpPr>
        <p:spPr>
          <a:xfrm>
            <a:off x="6603229" y="5070194"/>
            <a:ext cx="3700130" cy="935665"/>
          </a:xfrm>
          <a:prstGeom prst="roundRect">
            <a:avLst/>
          </a:prstGeom>
          <a:solidFill>
            <a:schemeClr val="bg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FD144BB-250A-3089-1659-0B52C775BB3A}"/>
              </a:ext>
            </a:extLst>
          </p:cNvPr>
          <p:cNvSpPr txBox="1"/>
          <p:nvPr/>
        </p:nvSpPr>
        <p:spPr>
          <a:xfrm>
            <a:off x="7735598" y="5214860"/>
            <a:ext cx="2445488" cy="646331"/>
          </a:xfrm>
          <a:prstGeom prst="rect">
            <a:avLst/>
          </a:prstGeom>
          <a:noFill/>
        </p:spPr>
        <p:txBody>
          <a:bodyPr wrap="square" rtlCol="0">
            <a:spAutoFit/>
          </a:bodyPr>
          <a:lstStyle/>
          <a:p>
            <a:r>
              <a:rPr lang="en-US">
                <a:latin typeface="Montserrat" panose="00000500000000000000" pitchFamily="2" charset="0"/>
              </a:rPr>
              <a:t>WorkKeys Curriculum</a:t>
            </a:r>
          </a:p>
        </p:txBody>
      </p:sp>
      <p:pic>
        <p:nvPicPr>
          <p:cNvPr id="21" name="Picture 20" descr="A blue circle with a black and white book&#10;&#10;Description automatically generated">
            <a:extLst>
              <a:ext uri="{FF2B5EF4-FFF2-40B4-BE49-F238E27FC236}">
                <a16:creationId xmlns:a16="http://schemas.microsoft.com/office/drawing/2014/main" id="{DB7DDC93-9BE4-32D5-403A-9FB1E9BF7214}"/>
              </a:ext>
            </a:extLst>
          </p:cNvPr>
          <p:cNvPicPr>
            <a:picLocks noChangeAspect="1"/>
          </p:cNvPicPr>
          <p:nvPr/>
        </p:nvPicPr>
        <p:blipFill>
          <a:blip r:embed="rId4"/>
          <a:stretch>
            <a:fillRect/>
          </a:stretch>
        </p:blipFill>
        <p:spPr>
          <a:xfrm>
            <a:off x="6473936" y="4939092"/>
            <a:ext cx="1197864" cy="1197864"/>
          </a:xfrm>
          <a:prstGeom prst="rect">
            <a:avLst/>
          </a:prstGeom>
        </p:spPr>
      </p:pic>
      <p:sp>
        <p:nvSpPr>
          <p:cNvPr id="22" name="Rectangle: Rounded Corners 21">
            <a:extLst>
              <a:ext uri="{FF2B5EF4-FFF2-40B4-BE49-F238E27FC236}">
                <a16:creationId xmlns:a16="http://schemas.microsoft.com/office/drawing/2014/main" id="{F86F60DB-A5D1-E807-BC7C-D33DD683B2B9}"/>
              </a:ext>
            </a:extLst>
          </p:cNvPr>
          <p:cNvSpPr/>
          <p:nvPr/>
        </p:nvSpPr>
        <p:spPr>
          <a:xfrm>
            <a:off x="6603229" y="3566164"/>
            <a:ext cx="3700130" cy="935665"/>
          </a:xfrm>
          <a:prstGeom prst="roundRect">
            <a:avLst/>
          </a:prstGeom>
          <a:solidFill>
            <a:schemeClr val="bg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BA5D3E9-91E1-5714-6045-903962E292E9}"/>
              </a:ext>
            </a:extLst>
          </p:cNvPr>
          <p:cNvSpPr txBox="1"/>
          <p:nvPr/>
        </p:nvSpPr>
        <p:spPr>
          <a:xfrm>
            <a:off x="7735598" y="3710830"/>
            <a:ext cx="1964364" cy="646331"/>
          </a:xfrm>
          <a:prstGeom prst="rect">
            <a:avLst/>
          </a:prstGeom>
          <a:noFill/>
        </p:spPr>
        <p:txBody>
          <a:bodyPr wrap="square" lIns="91440" tIns="45720" rIns="91440" bIns="45720" rtlCol="0" anchor="t">
            <a:spAutoFit/>
          </a:bodyPr>
          <a:lstStyle/>
          <a:p>
            <a:r>
              <a:rPr lang="en-US">
                <a:latin typeface="Montserrat" panose="00000500000000000000" pitchFamily="2" charset="0"/>
              </a:rPr>
              <a:t>WorkKeys </a:t>
            </a:r>
          </a:p>
          <a:p>
            <a:r>
              <a:rPr lang="en-US">
                <a:latin typeface="Montserrat"/>
              </a:rPr>
              <a:t>Profiling</a:t>
            </a:r>
            <a:endParaRPr lang="en-US">
              <a:latin typeface="Montserrat" panose="00000500000000000000" pitchFamily="2" charset="0"/>
            </a:endParaRPr>
          </a:p>
        </p:txBody>
      </p:sp>
      <p:pic>
        <p:nvPicPr>
          <p:cNvPr id="24" name="Picture 23">
            <a:extLst>
              <a:ext uri="{FF2B5EF4-FFF2-40B4-BE49-F238E27FC236}">
                <a16:creationId xmlns:a16="http://schemas.microsoft.com/office/drawing/2014/main" id="{0A31120D-5056-0B83-5681-473B10F2FDC0}"/>
              </a:ext>
            </a:extLst>
          </p:cNvPr>
          <p:cNvPicPr>
            <a:picLocks noChangeAspect="1"/>
          </p:cNvPicPr>
          <p:nvPr/>
        </p:nvPicPr>
        <p:blipFill>
          <a:blip r:embed="rId5"/>
          <a:srcRect/>
          <a:stretch/>
        </p:blipFill>
        <p:spPr>
          <a:xfrm>
            <a:off x="6473936" y="3454540"/>
            <a:ext cx="1197864" cy="1197864"/>
          </a:xfrm>
          <a:prstGeom prst="rect">
            <a:avLst/>
          </a:prstGeom>
        </p:spPr>
      </p:pic>
      <p:sp>
        <p:nvSpPr>
          <p:cNvPr id="25" name="Rectangle: Rounded Corners 24">
            <a:extLst>
              <a:ext uri="{FF2B5EF4-FFF2-40B4-BE49-F238E27FC236}">
                <a16:creationId xmlns:a16="http://schemas.microsoft.com/office/drawing/2014/main" id="{76854484-E32E-95B6-FCB6-E3BA0BB04CFD}"/>
              </a:ext>
            </a:extLst>
          </p:cNvPr>
          <p:cNvSpPr/>
          <p:nvPr/>
        </p:nvSpPr>
        <p:spPr>
          <a:xfrm>
            <a:off x="6603229" y="910297"/>
            <a:ext cx="3700130" cy="935665"/>
          </a:xfrm>
          <a:prstGeom prst="roundRect">
            <a:avLst/>
          </a:prstGeom>
          <a:solidFill>
            <a:schemeClr val="bg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BAEF3745-CD09-4A5C-7811-CC1AB3FF43C9}"/>
              </a:ext>
            </a:extLst>
          </p:cNvPr>
          <p:cNvSpPr txBox="1"/>
          <p:nvPr/>
        </p:nvSpPr>
        <p:spPr>
          <a:xfrm>
            <a:off x="7735598" y="1054963"/>
            <a:ext cx="1964364" cy="646331"/>
          </a:xfrm>
          <a:prstGeom prst="rect">
            <a:avLst/>
          </a:prstGeom>
          <a:noFill/>
        </p:spPr>
        <p:txBody>
          <a:bodyPr wrap="square" rtlCol="0">
            <a:spAutoFit/>
          </a:bodyPr>
          <a:lstStyle/>
          <a:p>
            <a:r>
              <a:rPr lang="en-US" dirty="0">
                <a:latin typeface="Montserrat" panose="00000500000000000000" pitchFamily="2" charset="0"/>
              </a:rPr>
              <a:t>WorkKeys Assessments</a:t>
            </a:r>
          </a:p>
        </p:txBody>
      </p:sp>
      <p:pic>
        <p:nvPicPr>
          <p:cNvPr id="27" name="Picture 26" descr="A blue circle with a clipboard with check marks&#10;&#10;Description automatically generated">
            <a:extLst>
              <a:ext uri="{FF2B5EF4-FFF2-40B4-BE49-F238E27FC236}">
                <a16:creationId xmlns:a16="http://schemas.microsoft.com/office/drawing/2014/main" id="{387D8EE8-0E65-5FD3-DDFE-F86C60E9DD70}"/>
              </a:ext>
            </a:extLst>
          </p:cNvPr>
          <p:cNvPicPr>
            <a:picLocks noChangeAspect="1"/>
          </p:cNvPicPr>
          <p:nvPr/>
        </p:nvPicPr>
        <p:blipFill>
          <a:blip r:embed="rId6"/>
          <a:stretch>
            <a:fillRect/>
          </a:stretch>
        </p:blipFill>
        <p:spPr>
          <a:xfrm>
            <a:off x="6477410" y="775598"/>
            <a:ext cx="1194390" cy="1194390"/>
          </a:xfrm>
          <a:prstGeom prst="rect">
            <a:avLst/>
          </a:prstGeom>
        </p:spPr>
      </p:pic>
      <p:sp>
        <p:nvSpPr>
          <p:cNvPr id="28" name="Text Placeholder 3">
            <a:extLst>
              <a:ext uri="{FF2B5EF4-FFF2-40B4-BE49-F238E27FC236}">
                <a16:creationId xmlns:a16="http://schemas.microsoft.com/office/drawing/2014/main" id="{3F63CEB2-1C25-90C5-EA98-E69E3E74806C}"/>
              </a:ext>
            </a:extLst>
          </p:cNvPr>
          <p:cNvSpPr>
            <a:spLocks noGrp="1"/>
          </p:cNvSpPr>
          <p:nvPr>
            <p:ph type="body" sz="quarter" idx="10"/>
          </p:nvPr>
        </p:nvSpPr>
        <p:spPr>
          <a:xfrm>
            <a:off x="382588" y="187325"/>
            <a:ext cx="6651625" cy="228311"/>
          </a:xfrm>
        </p:spPr>
        <p:txBody>
          <a:bodyPr/>
          <a:lstStyle/>
          <a:p>
            <a:r>
              <a:rPr lang="en-US" dirty="0"/>
              <a:t>WORKKEYS &amp; NCRC</a:t>
            </a:r>
          </a:p>
        </p:txBody>
      </p:sp>
    </p:spTree>
    <p:extLst>
      <p:ext uri="{BB962C8B-B14F-4D97-AF65-F5344CB8AC3E}">
        <p14:creationId xmlns:p14="http://schemas.microsoft.com/office/powerpoint/2010/main" val="2158109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F6476-D073-BE32-3B9F-C0D58F7EF076}"/>
            </a:ext>
          </a:extLst>
        </p:cNvPr>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C30A4AD5-FFFD-BB3A-4BBF-D1961D700FA6}"/>
              </a:ext>
            </a:extLst>
          </p:cNvPr>
          <p:cNvSpPr>
            <a:spLocks noGrp="1" noRot="1" noMove="1" noResize="1" noEditPoints="1" noAdjustHandles="1" noChangeArrowheads="1" noChangeShapeType="1"/>
          </p:cNvSpPr>
          <p:nvPr/>
        </p:nvSpPr>
        <p:spPr>
          <a:xfrm>
            <a:off x="9167510" y="4139337"/>
            <a:ext cx="2302091" cy="2211812"/>
          </a:xfrm>
          <a:prstGeom prst="roundRect">
            <a:avLst/>
          </a:prstGeom>
          <a:solidFill>
            <a:schemeClr val="accent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F5A9EECC-BF25-4B99-B578-F9B4405C5068}"/>
              </a:ext>
            </a:extLst>
          </p:cNvPr>
          <p:cNvSpPr>
            <a:spLocks noGrp="1" noRot="1" noMove="1" noResize="1" noEditPoints="1" noAdjustHandles="1" noChangeArrowheads="1" noChangeShapeType="1"/>
          </p:cNvSpPr>
          <p:nvPr/>
        </p:nvSpPr>
        <p:spPr>
          <a:xfrm>
            <a:off x="9170457" y="1552907"/>
            <a:ext cx="2302091" cy="2211812"/>
          </a:xfrm>
          <a:prstGeom prst="roundRect">
            <a:avLst/>
          </a:prstGeom>
          <a:solidFill>
            <a:schemeClr val="accent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CF7E0C7C-6F60-668E-619A-87F9800B3277}"/>
              </a:ext>
            </a:extLst>
          </p:cNvPr>
          <p:cNvSpPr>
            <a:spLocks noGrp="1" noRot="1" noMove="1" noResize="1" noEditPoints="1" noAdjustHandles="1" noChangeArrowheads="1" noChangeShapeType="1"/>
          </p:cNvSpPr>
          <p:nvPr/>
        </p:nvSpPr>
        <p:spPr>
          <a:xfrm>
            <a:off x="3387202" y="4131607"/>
            <a:ext cx="2302091" cy="2211812"/>
          </a:xfrm>
          <a:prstGeom prst="roundRect">
            <a:avLst/>
          </a:prstGeom>
          <a:solidFill>
            <a:schemeClr val="accent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DA1A9CE3-10CD-4ED3-A4B1-120739E743EB}"/>
              </a:ext>
            </a:extLst>
          </p:cNvPr>
          <p:cNvSpPr>
            <a:spLocks noGrp="1" noRot="1" noMove="1" noResize="1" noEditPoints="1" noAdjustHandles="1" noChangeArrowheads="1" noChangeShapeType="1"/>
          </p:cNvSpPr>
          <p:nvPr/>
        </p:nvSpPr>
        <p:spPr>
          <a:xfrm>
            <a:off x="6280303" y="1552907"/>
            <a:ext cx="2302091" cy="2211812"/>
          </a:xfrm>
          <a:prstGeom prst="roundRect">
            <a:avLst/>
          </a:prstGeom>
          <a:solidFill>
            <a:schemeClr val="accent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6A3F6E87-733E-18C3-B114-D439A47F4234}"/>
              </a:ext>
            </a:extLst>
          </p:cNvPr>
          <p:cNvSpPr>
            <a:spLocks noGrp="1" noRot="1" noMove="1" noResize="1" noEditPoints="1" noAdjustHandles="1" noChangeArrowheads="1" noChangeShapeType="1"/>
          </p:cNvSpPr>
          <p:nvPr/>
        </p:nvSpPr>
        <p:spPr>
          <a:xfrm>
            <a:off x="6280303" y="4131607"/>
            <a:ext cx="2302091" cy="2211812"/>
          </a:xfrm>
          <a:prstGeom prst="roundRect">
            <a:avLst/>
          </a:prstGeom>
          <a:solidFill>
            <a:schemeClr val="tx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A3B88CE3-7A7A-2054-041B-DAF18EC9493B}"/>
              </a:ext>
            </a:extLst>
          </p:cNvPr>
          <p:cNvSpPr>
            <a:spLocks noGrp="1" noRot="1" noMove="1" noResize="1" noEditPoints="1" noAdjustHandles="1" noChangeArrowheads="1" noChangeShapeType="1"/>
          </p:cNvSpPr>
          <p:nvPr/>
        </p:nvSpPr>
        <p:spPr>
          <a:xfrm>
            <a:off x="3387203" y="1552907"/>
            <a:ext cx="2302091" cy="2211812"/>
          </a:xfrm>
          <a:prstGeom prst="roundRect">
            <a:avLst/>
          </a:prstGeom>
          <a:solidFill>
            <a:schemeClr val="tx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01EDA8E3-D7C5-12C9-3870-244DEF6DDD95}"/>
              </a:ext>
            </a:extLst>
          </p:cNvPr>
          <p:cNvSpPr>
            <a:spLocks noGrp="1" noRot="1" noMove="1" noResize="1" noEditPoints="1" noAdjustHandles="1" noChangeArrowheads="1" noChangeShapeType="1"/>
          </p:cNvSpPr>
          <p:nvPr/>
        </p:nvSpPr>
        <p:spPr>
          <a:xfrm>
            <a:off x="499996" y="4131607"/>
            <a:ext cx="2302091" cy="2211812"/>
          </a:xfrm>
          <a:prstGeom prst="roundRect">
            <a:avLst/>
          </a:prstGeom>
          <a:solidFill>
            <a:schemeClr val="tx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C0E13E0B-970B-15F4-3365-54F992612533}"/>
              </a:ext>
            </a:extLst>
          </p:cNvPr>
          <p:cNvSpPr>
            <a:spLocks noGrp="1" noRot="1" noMove="1" noResize="1" noEditPoints="1" noAdjustHandles="1" noChangeArrowheads="1" noChangeShapeType="1"/>
          </p:cNvSpPr>
          <p:nvPr/>
        </p:nvSpPr>
        <p:spPr>
          <a:xfrm>
            <a:off x="499996" y="1552907"/>
            <a:ext cx="2302091" cy="2211812"/>
          </a:xfrm>
          <a:prstGeom prst="roundRect">
            <a:avLst/>
          </a:prstGeom>
          <a:solidFill>
            <a:schemeClr val="tx1"/>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779F16-863B-46B8-2028-DFF96C458065}"/>
              </a:ext>
            </a:extLst>
          </p:cNvPr>
          <p:cNvSpPr>
            <a:spLocks noGrp="1"/>
          </p:cNvSpPr>
          <p:nvPr>
            <p:ph type="title"/>
          </p:nvPr>
        </p:nvSpPr>
        <p:spPr>
          <a:xfrm>
            <a:off x="358622" y="725814"/>
            <a:ext cx="11392269" cy="923000"/>
          </a:xfrm>
        </p:spPr>
        <p:txBody>
          <a:bodyPr/>
          <a:lstStyle/>
          <a:p>
            <a:r>
              <a:rPr lang="en-US" dirty="0"/>
              <a:t>WorkKeys used in:</a:t>
            </a:r>
          </a:p>
        </p:txBody>
      </p:sp>
      <p:sp>
        <p:nvSpPr>
          <p:cNvPr id="6" name="Rectangle: Rounded Corners 5">
            <a:extLst>
              <a:ext uri="{FF2B5EF4-FFF2-40B4-BE49-F238E27FC236}">
                <a16:creationId xmlns:a16="http://schemas.microsoft.com/office/drawing/2014/main" id="{47584D64-F895-085C-20B5-8F4853BBAB6C}"/>
              </a:ext>
            </a:extLst>
          </p:cNvPr>
          <p:cNvSpPr>
            <a:spLocks noGrp="1" noRot="1" noMove="1" noResize="1" noEditPoints="1" noAdjustHandles="1" noChangeArrowheads="1" noChangeShapeType="1"/>
          </p:cNvSpPr>
          <p:nvPr/>
        </p:nvSpPr>
        <p:spPr>
          <a:xfrm>
            <a:off x="499996" y="1653989"/>
            <a:ext cx="2302091" cy="2211812"/>
          </a:xfrm>
          <a:prstGeom prst="roundRect">
            <a:avLst/>
          </a:prstGeom>
          <a:solidFill>
            <a:srgbClr val="FFFCF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b="1" dirty="0">
              <a:solidFill>
                <a:schemeClr val="tx1"/>
              </a:solidFill>
            </a:endParaRPr>
          </a:p>
          <a:p>
            <a:endParaRPr lang="en-US" b="1" dirty="0">
              <a:solidFill>
                <a:schemeClr val="tx1"/>
              </a:solidFill>
            </a:endParaRPr>
          </a:p>
          <a:p>
            <a:r>
              <a:rPr lang="en-US" b="1" dirty="0">
                <a:solidFill>
                  <a:schemeClr val="tx1"/>
                </a:solidFill>
              </a:rPr>
              <a:t>High Schools</a:t>
            </a:r>
          </a:p>
          <a:p>
            <a:endParaRPr lang="en-US" sz="900" dirty="0">
              <a:solidFill>
                <a:schemeClr val="tx1"/>
              </a:solidFill>
            </a:endParaRPr>
          </a:p>
          <a:p>
            <a:r>
              <a:rPr lang="en-US" sz="1600" dirty="0">
                <a:solidFill>
                  <a:schemeClr val="bg2">
                    <a:lumMod val="10000"/>
                  </a:schemeClr>
                </a:solidFill>
              </a:rPr>
              <a:t>Secondary education readiness assessments</a:t>
            </a:r>
          </a:p>
        </p:txBody>
      </p:sp>
      <p:sp>
        <p:nvSpPr>
          <p:cNvPr id="11" name="Rectangle: Rounded Corners 10">
            <a:extLst>
              <a:ext uri="{FF2B5EF4-FFF2-40B4-BE49-F238E27FC236}">
                <a16:creationId xmlns:a16="http://schemas.microsoft.com/office/drawing/2014/main" id="{F74653B6-D114-62E4-BB73-8D477130BB58}"/>
              </a:ext>
            </a:extLst>
          </p:cNvPr>
          <p:cNvSpPr>
            <a:spLocks noGrp="1" noRot="1" noMove="1" noResize="1" noEditPoints="1" noAdjustHandles="1" noChangeArrowheads="1" noChangeShapeType="1"/>
          </p:cNvSpPr>
          <p:nvPr/>
        </p:nvSpPr>
        <p:spPr>
          <a:xfrm>
            <a:off x="499996" y="4232689"/>
            <a:ext cx="2302091" cy="2211812"/>
          </a:xfrm>
          <a:prstGeom prst="roundRect">
            <a:avLst/>
          </a:prstGeom>
          <a:solidFill>
            <a:srgbClr val="FFFCF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b="1" dirty="0">
              <a:solidFill>
                <a:schemeClr val="tx1"/>
              </a:solidFill>
            </a:endParaRPr>
          </a:p>
          <a:p>
            <a:r>
              <a:rPr lang="en-US" b="1" dirty="0">
                <a:solidFill>
                  <a:schemeClr val="tx1"/>
                </a:solidFill>
              </a:rPr>
              <a:t>Corrections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RE-Entry, juvenile, state &amp; federal</a:t>
            </a:r>
          </a:p>
          <a:p>
            <a:endParaRPr lang="en-US" b="1" dirty="0">
              <a:solidFill>
                <a:schemeClr val="tx1"/>
              </a:solidFill>
            </a:endParaRPr>
          </a:p>
        </p:txBody>
      </p:sp>
      <p:sp>
        <p:nvSpPr>
          <p:cNvPr id="12" name="Rectangle: Rounded Corners 11">
            <a:extLst>
              <a:ext uri="{FF2B5EF4-FFF2-40B4-BE49-F238E27FC236}">
                <a16:creationId xmlns:a16="http://schemas.microsoft.com/office/drawing/2014/main" id="{A8C0F9EC-A8D6-E5DB-2A11-3C5C690F6981}"/>
              </a:ext>
            </a:extLst>
          </p:cNvPr>
          <p:cNvSpPr>
            <a:spLocks noGrp="1" noRot="1" noMove="1" noResize="1" noEditPoints="1" noAdjustHandles="1" noChangeArrowheads="1" noChangeShapeType="1"/>
          </p:cNvSpPr>
          <p:nvPr/>
        </p:nvSpPr>
        <p:spPr>
          <a:xfrm>
            <a:off x="3390150" y="4232690"/>
            <a:ext cx="2302091" cy="2211812"/>
          </a:xfrm>
          <a:prstGeom prst="roundRect">
            <a:avLst/>
          </a:prstGeom>
          <a:solidFill>
            <a:srgbClr val="FFFCF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b="1" dirty="0">
              <a:solidFill>
                <a:schemeClr val="tx1"/>
              </a:solidFill>
            </a:endParaRPr>
          </a:p>
          <a:p>
            <a:endParaRPr lang="en-US" b="1" dirty="0">
              <a:solidFill>
                <a:schemeClr val="tx1"/>
              </a:solidFill>
            </a:endParaRPr>
          </a:p>
          <a:p>
            <a:r>
              <a:rPr lang="en-US" b="1" dirty="0">
                <a:solidFill>
                  <a:schemeClr val="tx1"/>
                </a:solidFill>
              </a:rPr>
              <a:t>Workforce Development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Training programs &amp; upskilling</a:t>
            </a:r>
          </a:p>
          <a:p>
            <a:endParaRPr lang="en-US" b="1" dirty="0">
              <a:solidFill>
                <a:schemeClr val="tx1"/>
              </a:solidFill>
            </a:endParaRPr>
          </a:p>
        </p:txBody>
      </p:sp>
      <p:sp>
        <p:nvSpPr>
          <p:cNvPr id="13" name="Rectangle: Rounded Corners 12">
            <a:extLst>
              <a:ext uri="{FF2B5EF4-FFF2-40B4-BE49-F238E27FC236}">
                <a16:creationId xmlns:a16="http://schemas.microsoft.com/office/drawing/2014/main" id="{3C31FCB8-28B0-B703-1664-96A5DA22F0F7}"/>
              </a:ext>
            </a:extLst>
          </p:cNvPr>
          <p:cNvSpPr>
            <a:spLocks noGrp="1" noRot="1" noMove="1" noResize="1" noEditPoints="1" noAdjustHandles="1" noChangeArrowheads="1" noChangeShapeType="1"/>
          </p:cNvSpPr>
          <p:nvPr/>
        </p:nvSpPr>
        <p:spPr>
          <a:xfrm>
            <a:off x="6280304" y="4232691"/>
            <a:ext cx="2302091" cy="2211812"/>
          </a:xfrm>
          <a:prstGeom prst="roundRect">
            <a:avLst/>
          </a:prstGeom>
          <a:solidFill>
            <a:srgbClr val="FFFCF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b="1" dirty="0">
              <a:solidFill>
                <a:schemeClr val="tx1"/>
              </a:solidFill>
            </a:endParaRPr>
          </a:p>
          <a:p>
            <a:endParaRPr lang="en-US" b="1" dirty="0">
              <a:solidFill>
                <a:schemeClr val="tx1"/>
              </a:solidFill>
            </a:endParaRPr>
          </a:p>
          <a:p>
            <a:r>
              <a:rPr lang="en-US" b="1" dirty="0">
                <a:solidFill>
                  <a:schemeClr val="tx1"/>
                </a:solidFill>
              </a:rPr>
              <a:t>Employers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Pre-hire assessment &amp; incumbent worker upskilling</a:t>
            </a:r>
          </a:p>
          <a:p>
            <a:pPr algn="ctr"/>
            <a:endParaRPr lang="en-US" b="1" dirty="0">
              <a:solidFill>
                <a:schemeClr val="tx1"/>
              </a:solidFill>
            </a:endParaRPr>
          </a:p>
        </p:txBody>
      </p:sp>
      <p:sp>
        <p:nvSpPr>
          <p:cNvPr id="14" name="Rectangle: Rounded Corners 13">
            <a:extLst>
              <a:ext uri="{FF2B5EF4-FFF2-40B4-BE49-F238E27FC236}">
                <a16:creationId xmlns:a16="http://schemas.microsoft.com/office/drawing/2014/main" id="{CD74C938-13E9-7A1A-4605-B4C36F6BD179}"/>
              </a:ext>
            </a:extLst>
          </p:cNvPr>
          <p:cNvSpPr>
            <a:spLocks noGrp="1" noRot="1" noMove="1" noResize="1" noEditPoints="1" noAdjustHandles="1" noChangeArrowheads="1" noChangeShapeType="1"/>
          </p:cNvSpPr>
          <p:nvPr/>
        </p:nvSpPr>
        <p:spPr>
          <a:xfrm>
            <a:off x="9170458" y="4232690"/>
            <a:ext cx="2302091" cy="2211812"/>
          </a:xfrm>
          <a:prstGeom prst="roundRect">
            <a:avLst/>
          </a:prstGeom>
          <a:solidFill>
            <a:srgbClr val="FFFCF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b="1" dirty="0">
              <a:solidFill>
                <a:schemeClr val="tx1"/>
              </a:solidFill>
            </a:endParaRPr>
          </a:p>
          <a:p>
            <a:r>
              <a:rPr lang="en-US" b="1" dirty="0">
                <a:solidFill>
                  <a:schemeClr val="tx1"/>
                </a:solidFill>
              </a:rPr>
              <a:t>Business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Customized training for employees</a:t>
            </a:r>
          </a:p>
          <a:p>
            <a:pPr algn="ctr"/>
            <a:endParaRPr lang="en-US" b="1" dirty="0">
              <a:solidFill>
                <a:schemeClr val="tx1"/>
              </a:solidFill>
            </a:endParaRPr>
          </a:p>
        </p:txBody>
      </p:sp>
      <p:sp>
        <p:nvSpPr>
          <p:cNvPr id="15" name="Rectangle: Rounded Corners 14">
            <a:extLst>
              <a:ext uri="{FF2B5EF4-FFF2-40B4-BE49-F238E27FC236}">
                <a16:creationId xmlns:a16="http://schemas.microsoft.com/office/drawing/2014/main" id="{7307437A-5223-2283-E621-FD62F61BF61A}"/>
              </a:ext>
            </a:extLst>
          </p:cNvPr>
          <p:cNvSpPr>
            <a:spLocks noGrp="1" noRot="1" noMove="1" noResize="1" noEditPoints="1" noAdjustHandles="1" noChangeArrowheads="1" noChangeShapeType="1"/>
          </p:cNvSpPr>
          <p:nvPr/>
        </p:nvSpPr>
        <p:spPr>
          <a:xfrm>
            <a:off x="3387203" y="1653989"/>
            <a:ext cx="2302091" cy="2211812"/>
          </a:xfrm>
          <a:prstGeom prst="roundRect">
            <a:avLst/>
          </a:prstGeom>
          <a:solidFill>
            <a:srgbClr val="FFFCF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b="1" dirty="0">
              <a:solidFill>
                <a:schemeClr val="tx1"/>
              </a:solidFill>
            </a:endParaRPr>
          </a:p>
          <a:p>
            <a:endParaRPr lang="en-US" b="1" dirty="0">
              <a:solidFill>
                <a:schemeClr val="tx1"/>
              </a:solidFill>
            </a:endParaRPr>
          </a:p>
          <a:p>
            <a:r>
              <a:rPr lang="en-US" b="1" dirty="0">
                <a:solidFill>
                  <a:schemeClr val="tx1"/>
                </a:solidFill>
              </a:rPr>
              <a:t>Adult Education</a:t>
            </a:r>
          </a:p>
          <a:p>
            <a:endParaRPr lang="en-US" sz="900" dirty="0">
              <a:solidFill>
                <a:schemeClr val="bg2">
                  <a:lumMod val="10000"/>
                </a:schemeClr>
              </a:solidFill>
            </a:endParaRPr>
          </a:p>
          <a:p>
            <a:r>
              <a:rPr lang="en-US" sz="1600" dirty="0">
                <a:solidFill>
                  <a:schemeClr val="bg2">
                    <a:lumMod val="10000"/>
                  </a:schemeClr>
                </a:solidFill>
              </a:rPr>
              <a:t>IET/CTE – high school &amp; post-secondary ed</a:t>
            </a:r>
          </a:p>
          <a:p>
            <a:endParaRPr lang="en-US" b="1" dirty="0">
              <a:solidFill>
                <a:schemeClr val="tx1"/>
              </a:solidFill>
            </a:endParaRPr>
          </a:p>
        </p:txBody>
      </p:sp>
      <p:sp>
        <p:nvSpPr>
          <p:cNvPr id="16" name="Rectangle: Rounded Corners 15">
            <a:extLst>
              <a:ext uri="{FF2B5EF4-FFF2-40B4-BE49-F238E27FC236}">
                <a16:creationId xmlns:a16="http://schemas.microsoft.com/office/drawing/2014/main" id="{876E6A26-D8A8-D07C-DFE1-CD0DF837DB50}"/>
              </a:ext>
            </a:extLst>
          </p:cNvPr>
          <p:cNvSpPr>
            <a:spLocks noGrp="1" noRot="1" noMove="1" noResize="1" noEditPoints="1" noAdjustHandles="1" noChangeArrowheads="1" noChangeShapeType="1"/>
          </p:cNvSpPr>
          <p:nvPr/>
        </p:nvSpPr>
        <p:spPr>
          <a:xfrm>
            <a:off x="6280304" y="1653989"/>
            <a:ext cx="2302091" cy="2211812"/>
          </a:xfrm>
          <a:prstGeom prst="roundRect">
            <a:avLst/>
          </a:prstGeom>
          <a:solidFill>
            <a:srgbClr val="FFFCF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b="1" dirty="0">
              <a:solidFill>
                <a:schemeClr val="tx1"/>
              </a:solidFill>
            </a:endParaRPr>
          </a:p>
          <a:p>
            <a:endParaRPr lang="en-US" sz="1400" b="1" dirty="0">
              <a:solidFill>
                <a:schemeClr val="tx1"/>
              </a:solidFill>
            </a:endParaRPr>
          </a:p>
          <a:p>
            <a:r>
              <a:rPr lang="en-US" b="1" dirty="0">
                <a:solidFill>
                  <a:schemeClr val="tx1"/>
                </a:solidFill>
              </a:rPr>
              <a:t>Pre-Apprenticeships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IET/CTE – high school &amp; post-secondary ed</a:t>
            </a:r>
          </a:p>
        </p:txBody>
      </p:sp>
      <p:sp>
        <p:nvSpPr>
          <p:cNvPr id="17" name="Rectangle: Rounded Corners 16">
            <a:extLst>
              <a:ext uri="{FF2B5EF4-FFF2-40B4-BE49-F238E27FC236}">
                <a16:creationId xmlns:a16="http://schemas.microsoft.com/office/drawing/2014/main" id="{EFC6567C-B528-586B-CD97-CF5DB1F3008E}"/>
              </a:ext>
            </a:extLst>
          </p:cNvPr>
          <p:cNvSpPr>
            <a:spLocks noGrp="1" noRot="1" noMove="1" noResize="1" noEditPoints="1" noAdjustHandles="1" noChangeArrowheads="1" noChangeShapeType="1"/>
          </p:cNvSpPr>
          <p:nvPr/>
        </p:nvSpPr>
        <p:spPr>
          <a:xfrm>
            <a:off x="9170458" y="1653989"/>
            <a:ext cx="2302091" cy="2211812"/>
          </a:xfrm>
          <a:prstGeom prst="roundRect">
            <a:avLst/>
          </a:prstGeom>
          <a:solidFill>
            <a:srgbClr val="FFFCF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b="1" dirty="0">
              <a:solidFill>
                <a:schemeClr val="tx1"/>
              </a:solidFill>
            </a:endParaRPr>
          </a:p>
          <a:p>
            <a:endParaRPr lang="en-US" sz="2000" b="1" dirty="0">
              <a:solidFill>
                <a:schemeClr val="tx1"/>
              </a:solidFill>
            </a:endParaRPr>
          </a:p>
          <a:p>
            <a:r>
              <a:rPr lang="en-US" b="1" dirty="0">
                <a:solidFill>
                  <a:schemeClr val="tx1"/>
                </a:solidFill>
              </a:rPr>
              <a:t>Community College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Career pathway &amp; certified programs of study</a:t>
            </a:r>
          </a:p>
        </p:txBody>
      </p:sp>
      <p:sp>
        <p:nvSpPr>
          <p:cNvPr id="7" name="Rectangle: Rounded Corners 6">
            <a:extLst>
              <a:ext uri="{FF2B5EF4-FFF2-40B4-BE49-F238E27FC236}">
                <a16:creationId xmlns:a16="http://schemas.microsoft.com/office/drawing/2014/main" id="{7235E1EC-5E57-A55D-6A21-798FA5108649}"/>
              </a:ext>
            </a:extLst>
          </p:cNvPr>
          <p:cNvSpPr>
            <a:spLocks noGrp="1" noRot="1" noMove="1" noResize="1" noEditPoints="1" noAdjustHandles="1" noChangeArrowheads="1" noChangeShapeType="1"/>
          </p:cNvSpPr>
          <p:nvPr/>
        </p:nvSpPr>
        <p:spPr>
          <a:xfrm>
            <a:off x="719452" y="1914622"/>
            <a:ext cx="480414" cy="416256"/>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9" name="Graphic 8" descr="Graduation cap with solid fill">
            <a:extLst>
              <a:ext uri="{FF2B5EF4-FFF2-40B4-BE49-F238E27FC236}">
                <a16:creationId xmlns:a16="http://schemas.microsoft.com/office/drawing/2014/main" id="{E8B4AB78-03EA-892A-491F-840334D911CF}"/>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rcRect/>
          <a:stretch/>
        </p:blipFill>
        <p:spPr>
          <a:xfrm>
            <a:off x="776174" y="1946322"/>
            <a:ext cx="357692" cy="357692"/>
          </a:xfrm>
          <a:prstGeom prst="rect">
            <a:avLst/>
          </a:prstGeom>
        </p:spPr>
      </p:pic>
      <p:sp>
        <p:nvSpPr>
          <p:cNvPr id="25" name="Rectangle: Rounded Corners 24">
            <a:extLst>
              <a:ext uri="{FF2B5EF4-FFF2-40B4-BE49-F238E27FC236}">
                <a16:creationId xmlns:a16="http://schemas.microsoft.com/office/drawing/2014/main" id="{959363C6-8D2F-2EF9-61C1-5115CFAEFB99}"/>
              </a:ext>
            </a:extLst>
          </p:cNvPr>
          <p:cNvSpPr>
            <a:spLocks noGrp="1" noRot="1" noMove="1" noResize="1" noEditPoints="1" noAdjustHandles="1" noChangeArrowheads="1" noChangeShapeType="1"/>
          </p:cNvSpPr>
          <p:nvPr/>
        </p:nvSpPr>
        <p:spPr>
          <a:xfrm>
            <a:off x="6550279" y="4431235"/>
            <a:ext cx="480414" cy="416256"/>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7" name="Rectangle: Rounded Corners 26">
            <a:extLst>
              <a:ext uri="{FF2B5EF4-FFF2-40B4-BE49-F238E27FC236}">
                <a16:creationId xmlns:a16="http://schemas.microsoft.com/office/drawing/2014/main" id="{51ECD11C-DDAF-1370-406A-89CBD22647DF}"/>
              </a:ext>
            </a:extLst>
          </p:cNvPr>
          <p:cNvSpPr>
            <a:spLocks noGrp="1" noRot="1" noMove="1" noResize="1" noEditPoints="1" noAdjustHandles="1" noChangeArrowheads="1" noChangeShapeType="1"/>
          </p:cNvSpPr>
          <p:nvPr/>
        </p:nvSpPr>
        <p:spPr>
          <a:xfrm>
            <a:off x="3673321" y="1914620"/>
            <a:ext cx="480414" cy="416256"/>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28" name="Graphic 27" descr="Diploma with solid fill">
            <a:extLst>
              <a:ext uri="{FF2B5EF4-FFF2-40B4-BE49-F238E27FC236}">
                <a16:creationId xmlns:a16="http://schemas.microsoft.com/office/drawing/2014/main" id="{E8D773E2-A99C-3C96-62FC-9482E88C2E58}"/>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rcRect/>
          <a:stretch/>
        </p:blipFill>
        <p:spPr>
          <a:xfrm>
            <a:off x="3705400" y="1914620"/>
            <a:ext cx="416256" cy="416256"/>
          </a:xfrm>
          <a:prstGeom prst="rect">
            <a:avLst/>
          </a:prstGeom>
        </p:spPr>
      </p:pic>
      <p:sp>
        <p:nvSpPr>
          <p:cNvPr id="29" name="Rectangle: Rounded Corners 28">
            <a:extLst>
              <a:ext uri="{FF2B5EF4-FFF2-40B4-BE49-F238E27FC236}">
                <a16:creationId xmlns:a16="http://schemas.microsoft.com/office/drawing/2014/main" id="{AEE2F318-259F-90C1-3E84-A1EB218977F6}"/>
              </a:ext>
            </a:extLst>
          </p:cNvPr>
          <p:cNvSpPr>
            <a:spLocks noGrp="1" noRot="1" noMove="1" noResize="1" noEditPoints="1" noAdjustHandles="1" noChangeArrowheads="1" noChangeShapeType="1"/>
          </p:cNvSpPr>
          <p:nvPr/>
        </p:nvSpPr>
        <p:spPr>
          <a:xfrm>
            <a:off x="719452" y="4431235"/>
            <a:ext cx="480414" cy="416256"/>
          </a:xfrm>
          <a:prstGeom prst="round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30" name="Graphic 29" descr="Building with solid fill">
            <a:extLst>
              <a:ext uri="{FF2B5EF4-FFF2-40B4-BE49-F238E27FC236}">
                <a16:creationId xmlns:a16="http://schemas.microsoft.com/office/drawing/2014/main" id="{ECD290EA-A427-4A4A-DF69-87B2A037B6CB}"/>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rcRect/>
          <a:stretch/>
        </p:blipFill>
        <p:spPr>
          <a:xfrm>
            <a:off x="805456" y="4493852"/>
            <a:ext cx="299128" cy="299128"/>
          </a:xfrm>
          <a:prstGeom prst="rect">
            <a:avLst/>
          </a:prstGeom>
        </p:spPr>
      </p:pic>
      <p:pic>
        <p:nvPicPr>
          <p:cNvPr id="26" name="Graphic 25" descr="Users with solid fill">
            <a:extLst>
              <a:ext uri="{FF2B5EF4-FFF2-40B4-BE49-F238E27FC236}">
                <a16:creationId xmlns:a16="http://schemas.microsoft.com/office/drawing/2014/main" id="{AA346411-7185-025D-20CB-D27A69430753}"/>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6"/>
              </a:ext>
            </a:extLst>
          </a:blip>
          <a:srcRect/>
          <a:stretch/>
        </p:blipFill>
        <p:spPr>
          <a:xfrm>
            <a:off x="6618798" y="4469010"/>
            <a:ext cx="343375" cy="343375"/>
          </a:xfrm>
          <a:prstGeom prst="rect">
            <a:avLst/>
          </a:prstGeom>
        </p:spPr>
      </p:pic>
      <p:sp>
        <p:nvSpPr>
          <p:cNvPr id="31" name="Rectangle: Rounded Corners 30">
            <a:extLst>
              <a:ext uri="{FF2B5EF4-FFF2-40B4-BE49-F238E27FC236}">
                <a16:creationId xmlns:a16="http://schemas.microsoft.com/office/drawing/2014/main" id="{111494E2-F01F-2EC0-1B16-9CD0A7ED3A3C}"/>
              </a:ext>
            </a:extLst>
          </p:cNvPr>
          <p:cNvSpPr>
            <a:spLocks noGrp="1" noRot="1" noMove="1" noResize="1" noEditPoints="1" noAdjustHandles="1" noChangeArrowheads="1" noChangeShapeType="1"/>
          </p:cNvSpPr>
          <p:nvPr/>
        </p:nvSpPr>
        <p:spPr>
          <a:xfrm>
            <a:off x="3673321" y="4431235"/>
            <a:ext cx="480414" cy="416256"/>
          </a:xfrm>
          <a:prstGeom prst="roundRect">
            <a:avLst/>
          </a:prstGeom>
          <a:solidFill>
            <a:schemeClr val="accent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32" name="Graphic 31" descr="Briefcase with solid fill">
            <a:extLst>
              <a:ext uri="{FF2B5EF4-FFF2-40B4-BE49-F238E27FC236}">
                <a16:creationId xmlns:a16="http://schemas.microsoft.com/office/drawing/2014/main" id="{6FA7DB23-2352-9844-1A19-F2BB197D93B0}"/>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7"/>
              </a:ext>
            </a:extLst>
          </a:blip>
          <a:srcRect/>
          <a:stretch/>
        </p:blipFill>
        <p:spPr>
          <a:xfrm>
            <a:off x="3750157" y="4478824"/>
            <a:ext cx="314156" cy="314156"/>
          </a:xfrm>
          <a:prstGeom prst="rect">
            <a:avLst/>
          </a:prstGeom>
        </p:spPr>
      </p:pic>
      <p:sp>
        <p:nvSpPr>
          <p:cNvPr id="33" name="Rectangle: Rounded Corners 32">
            <a:extLst>
              <a:ext uri="{FF2B5EF4-FFF2-40B4-BE49-F238E27FC236}">
                <a16:creationId xmlns:a16="http://schemas.microsoft.com/office/drawing/2014/main" id="{41FD43B7-FB23-6095-69F5-61C0F494A352}"/>
              </a:ext>
            </a:extLst>
          </p:cNvPr>
          <p:cNvSpPr>
            <a:spLocks noGrp="1" noRot="1" noMove="1" noResize="1" noEditPoints="1" noAdjustHandles="1" noChangeArrowheads="1" noChangeShapeType="1"/>
          </p:cNvSpPr>
          <p:nvPr/>
        </p:nvSpPr>
        <p:spPr>
          <a:xfrm>
            <a:off x="6547375" y="1914620"/>
            <a:ext cx="480414" cy="416256"/>
          </a:xfrm>
          <a:prstGeom prst="roundRect">
            <a:avLst/>
          </a:prstGeom>
          <a:solidFill>
            <a:schemeClr val="accent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34" name="Graphic 33" descr="Ruler with solid fill">
            <a:extLst>
              <a:ext uri="{FF2B5EF4-FFF2-40B4-BE49-F238E27FC236}">
                <a16:creationId xmlns:a16="http://schemas.microsoft.com/office/drawing/2014/main" id="{352CB7F2-EC09-F857-1822-11444FB780D7}"/>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8"/>
              </a:ext>
            </a:extLst>
          </a:blip>
          <a:srcRect/>
          <a:stretch/>
        </p:blipFill>
        <p:spPr>
          <a:xfrm>
            <a:off x="6650956" y="1981649"/>
            <a:ext cx="279057" cy="279057"/>
          </a:xfrm>
          <a:prstGeom prst="rect">
            <a:avLst/>
          </a:prstGeom>
        </p:spPr>
      </p:pic>
      <p:sp>
        <p:nvSpPr>
          <p:cNvPr id="35" name="Rectangle: Rounded Corners 34">
            <a:extLst>
              <a:ext uri="{FF2B5EF4-FFF2-40B4-BE49-F238E27FC236}">
                <a16:creationId xmlns:a16="http://schemas.microsoft.com/office/drawing/2014/main" id="{FF71CDE3-90A9-8724-F10B-1CB622BEFB95}"/>
              </a:ext>
            </a:extLst>
          </p:cNvPr>
          <p:cNvSpPr>
            <a:spLocks noGrp="1" noRot="1" noMove="1" noResize="1" noEditPoints="1" noAdjustHandles="1" noChangeArrowheads="1" noChangeShapeType="1"/>
          </p:cNvSpPr>
          <p:nvPr/>
        </p:nvSpPr>
        <p:spPr>
          <a:xfrm>
            <a:off x="9464521" y="4431235"/>
            <a:ext cx="480414" cy="416256"/>
          </a:xfrm>
          <a:prstGeom prst="roundRect">
            <a:avLst/>
          </a:prstGeom>
          <a:solidFill>
            <a:schemeClr val="accent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36" name="Graphic 35" descr="Store with solid fill">
            <a:extLst>
              <a:ext uri="{FF2B5EF4-FFF2-40B4-BE49-F238E27FC236}">
                <a16:creationId xmlns:a16="http://schemas.microsoft.com/office/drawing/2014/main" id="{650EE37D-F5AD-463E-4FA6-55F19E20A144}"/>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9"/>
              </a:ext>
            </a:extLst>
          </a:blip>
          <a:srcRect/>
          <a:stretch/>
        </p:blipFill>
        <p:spPr>
          <a:xfrm>
            <a:off x="9530136" y="4463202"/>
            <a:ext cx="349183" cy="349183"/>
          </a:xfrm>
          <a:prstGeom prst="rect">
            <a:avLst/>
          </a:prstGeom>
        </p:spPr>
      </p:pic>
      <p:sp>
        <p:nvSpPr>
          <p:cNvPr id="37" name="Rectangle: Rounded Corners 36">
            <a:extLst>
              <a:ext uri="{FF2B5EF4-FFF2-40B4-BE49-F238E27FC236}">
                <a16:creationId xmlns:a16="http://schemas.microsoft.com/office/drawing/2014/main" id="{FFA78FBF-6CF3-E4D2-FE3B-182ED81B6183}"/>
              </a:ext>
            </a:extLst>
          </p:cNvPr>
          <p:cNvSpPr>
            <a:spLocks noGrp="1" noRot="1" noMove="1" noResize="1" noEditPoints="1" noAdjustHandles="1" noChangeArrowheads="1" noChangeShapeType="1"/>
          </p:cNvSpPr>
          <p:nvPr/>
        </p:nvSpPr>
        <p:spPr>
          <a:xfrm>
            <a:off x="9464521" y="1914620"/>
            <a:ext cx="480414" cy="416256"/>
          </a:xfrm>
          <a:prstGeom prst="roundRect">
            <a:avLst/>
          </a:prstGeom>
          <a:solidFill>
            <a:schemeClr val="accent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38" name="Graphic 37" descr="Map with pin with solid fill">
            <a:extLst>
              <a:ext uri="{FF2B5EF4-FFF2-40B4-BE49-F238E27FC236}">
                <a16:creationId xmlns:a16="http://schemas.microsoft.com/office/drawing/2014/main" id="{407B09DE-F468-5D70-3BED-EA4FE657A5A6}"/>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10"/>
              </a:ext>
            </a:extLst>
          </a:blip>
          <a:srcRect/>
          <a:stretch/>
        </p:blipFill>
        <p:spPr>
          <a:xfrm>
            <a:off x="9530135" y="1943870"/>
            <a:ext cx="349183" cy="349183"/>
          </a:xfrm>
          <a:prstGeom prst="rect">
            <a:avLst/>
          </a:prstGeom>
        </p:spPr>
      </p:pic>
      <p:sp>
        <p:nvSpPr>
          <p:cNvPr id="39" name="Text Placeholder 3">
            <a:extLst>
              <a:ext uri="{FF2B5EF4-FFF2-40B4-BE49-F238E27FC236}">
                <a16:creationId xmlns:a16="http://schemas.microsoft.com/office/drawing/2014/main" id="{35EB6D6D-077A-3CD1-7241-2CFEC4538A2A}"/>
              </a:ext>
            </a:extLst>
          </p:cNvPr>
          <p:cNvSpPr>
            <a:spLocks noGrp="1"/>
          </p:cNvSpPr>
          <p:nvPr>
            <p:ph type="body" sz="quarter" idx="10"/>
          </p:nvPr>
        </p:nvSpPr>
        <p:spPr>
          <a:xfrm>
            <a:off x="382588" y="187325"/>
            <a:ext cx="6651625" cy="228311"/>
          </a:xfrm>
        </p:spPr>
        <p:txBody>
          <a:bodyPr/>
          <a:lstStyle/>
          <a:p>
            <a:r>
              <a:rPr lang="en-US" dirty="0"/>
              <a:t>WORKKEYS &amp; NCRC</a:t>
            </a:r>
          </a:p>
        </p:txBody>
      </p:sp>
    </p:spTree>
    <p:extLst>
      <p:ext uri="{BB962C8B-B14F-4D97-AF65-F5344CB8AC3E}">
        <p14:creationId xmlns:p14="http://schemas.microsoft.com/office/powerpoint/2010/main" val="29315230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DE9C9-F386-FA15-3369-83819B6677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8F312A-1754-C34E-4B25-37C60DA4E569}"/>
              </a:ext>
            </a:extLst>
          </p:cNvPr>
          <p:cNvSpPr>
            <a:spLocks noGrp="1"/>
          </p:cNvSpPr>
          <p:nvPr>
            <p:ph type="title"/>
          </p:nvPr>
        </p:nvSpPr>
        <p:spPr>
          <a:xfrm>
            <a:off x="382196" y="644222"/>
            <a:ext cx="11392269" cy="923000"/>
          </a:xfrm>
        </p:spPr>
        <p:txBody>
          <a:bodyPr/>
          <a:lstStyle/>
          <a:p>
            <a:r>
              <a:rPr lang="en-US" dirty="0"/>
              <a:t>National Career Readiness Certificate (NCRC)</a:t>
            </a:r>
          </a:p>
        </p:txBody>
      </p:sp>
      <p:sp>
        <p:nvSpPr>
          <p:cNvPr id="9" name="Text Placeholder 3">
            <a:extLst>
              <a:ext uri="{FF2B5EF4-FFF2-40B4-BE49-F238E27FC236}">
                <a16:creationId xmlns:a16="http://schemas.microsoft.com/office/drawing/2014/main" id="{A89EE203-5FF7-8624-FF9C-4D968F0EFB5C}"/>
              </a:ext>
            </a:extLst>
          </p:cNvPr>
          <p:cNvSpPr>
            <a:spLocks noGrp="1"/>
          </p:cNvSpPr>
          <p:nvPr>
            <p:ph type="body" sz="quarter" idx="10"/>
          </p:nvPr>
        </p:nvSpPr>
        <p:spPr>
          <a:xfrm>
            <a:off x="382588" y="187325"/>
            <a:ext cx="6651625" cy="228311"/>
          </a:xfrm>
        </p:spPr>
        <p:txBody>
          <a:bodyPr/>
          <a:lstStyle/>
          <a:p>
            <a:r>
              <a:rPr lang="en-US" dirty="0"/>
              <a:t>WORKKEYS &amp; NCRC</a:t>
            </a:r>
          </a:p>
        </p:txBody>
      </p:sp>
      <p:sp>
        <p:nvSpPr>
          <p:cNvPr id="10" name="Rectangle: Rounded Corners 9">
            <a:extLst>
              <a:ext uri="{FF2B5EF4-FFF2-40B4-BE49-F238E27FC236}">
                <a16:creationId xmlns:a16="http://schemas.microsoft.com/office/drawing/2014/main" id="{30C2E0BA-8C2C-F6CD-DA92-17FB2DEFD681}"/>
              </a:ext>
            </a:extLst>
          </p:cNvPr>
          <p:cNvSpPr/>
          <p:nvPr/>
        </p:nvSpPr>
        <p:spPr>
          <a:xfrm>
            <a:off x="382196" y="1256283"/>
            <a:ext cx="5244029" cy="2622168"/>
          </a:xfrm>
          <a:prstGeom prst="roundRect">
            <a:avLst/>
          </a:prstGeom>
          <a:noFill/>
          <a:ln w="76200">
            <a:solidFill>
              <a:schemeClr val="accent2"/>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421846CA-9DF1-6EFE-282D-DD1696F3F1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7498" y="1608365"/>
            <a:ext cx="1266031" cy="1097280"/>
          </a:xfrm>
          <a:prstGeom prst="rect">
            <a:avLst/>
          </a:prstGeom>
        </p:spPr>
      </p:pic>
      <p:pic>
        <p:nvPicPr>
          <p:cNvPr id="12" name="Picture 11">
            <a:extLst>
              <a:ext uri="{FF2B5EF4-FFF2-40B4-BE49-F238E27FC236}">
                <a16:creationId xmlns:a16="http://schemas.microsoft.com/office/drawing/2014/main" id="{C3683F9B-9F5F-1069-47C0-72B682FB80D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73898" y="1618352"/>
            <a:ext cx="1153171" cy="1097280"/>
          </a:xfrm>
          <a:prstGeom prst="rect">
            <a:avLst/>
          </a:prstGeom>
        </p:spPr>
      </p:pic>
      <p:pic>
        <p:nvPicPr>
          <p:cNvPr id="13" name="Picture 12">
            <a:extLst>
              <a:ext uri="{FF2B5EF4-FFF2-40B4-BE49-F238E27FC236}">
                <a16:creationId xmlns:a16="http://schemas.microsoft.com/office/drawing/2014/main" id="{0F274F05-14DE-9701-F76D-5ECA5AD9B15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953542" y="1634305"/>
            <a:ext cx="1223365" cy="1097280"/>
          </a:xfrm>
          <a:prstGeom prst="rect">
            <a:avLst/>
          </a:prstGeom>
        </p:spPr>
      </p:pic>
      <p:pic>
        <p:nvPicPr>
          <p:cNvPr id="14" name="Picture 13">
            <a:extLst>
              <a:ext uri="{FF2B5EF4-FFF2-40B4-BE49-F238E27FC236}">
                <a16:creationId xmlns:a16="http://schemas.microsoft.com/office/drawing/2014/main" id="{2B6DEB1B-1244-E58B-EE65-F21ECCB49F9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304589" y="1634305"/>
            <a:ext cx="1254588" cy="1097280"/>
          </a:xfrm>
          <a:prstGeom prst="rect">
            <a:avLst/>
          </a:prstGeom>
        </p:spPr>
      </p:pic>
      <p:sp>
        <p:nvSpPr>
          <p:cNvPr id="16" name="Rectangle: Rounded Corners 15">
            <a:extLst>
              <a:ext uri="{FF2B5EF4-FFF2-40B4-BE49-F238E27FC236}">
                <a16:creationId xmlns:a16="http://schemas.microsoft.com/office/drawing/2014/main" id="{0F1FB8A2-194D-0362-DB1A-7E5E496BE9A9}"/>
              </a:ext>
            </a:extLst>
          </p:cNvPr>
          <p:cNvSpPr/>
          <p:nvPr/>
        </p:nvSpPr>
        <p:spPr>
          <a:xfrm>
            <a:off x="522358" y="2783888"/>
            <a:ext cx="4862369" cy="749730"/>
          </a:xfrm>
          <a:prstGeom prst="roundRect">
            <a:avLst/>
          </a:prstGeom>
          <a:solidFill>
            <a:srgbClr val="FFFFFF"/>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B5660F3B-C340-5711-A7C7-F13944D287F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42739" y="2930153"/>
            <a:ext cx="4421605" cy="457200"/>
          </a:xfrm>
          <a:prstGeom prst="rect">
            <a:avLst/>
          </a:prstGeom>
        </p:spPr>
      </p:pic>
      <p:pic>
        <p:nvPicPr>
          <p:cNvPr id="18" name="Picture 17">
            <a:extLst>
              <a:ext uri="{FF2B5EF4-FFF2-40B4-BE49-F238E27FC236}">
                <a16:creationId xmlns:a16="http://schemas.microsoft.com/office/drawing/2014/main" id="{0B9E51E4-FEF6-AEC4-B2BA-39581E4E24E2}"/>
              </a:ext>
            </a:extLst>
          </p:cNvPr>
          <p:cNvPicPr>
            <a:picLocks noChangeAspect="1"/>
          </p:cNvPicPr>
          <p:nvPr/>
        </p:nvPicPr>
        <p:blipFill>
          <a:blip r:embed="rId7"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1787746">
            <a:off x="632316" y="4740631"/>
            <a:ext cx="1371600" cy="1371600"/>
          </a:xfrm>
          <a:prstGeom prst="rect">
            <a:avLst/>
          </a:prstGeom>
        </p:spPr>
      </p:pic>
      <p:pic>
        <p:nvPicPr>
          <p:cNvPr id="19" name="Graphic 18" descr="Handshake">
            <a:extLst>
              <a:ext uri="{FF2B5EF4-FFF2-40B4-BE49-F238E27FC236}">
                <a16:creationId xmlns:a16="http://schemas.microsoft.com/office/drawing/2014/main" id="{0BDD9AE8-D25E-043E-C831-A129C1664AFA}"/>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07526" y="4984171"/>
            <a:ext cx="1005840" cy="1005840"/>
          </a:xfrm>
          <a:prstGeom prst="rect">
            <a:avLst/>
          </a:prstGeom>
        </p:spPr>
      </p:pic>
      <p:sp>
        <p:nvSpPr>
          <p:cNvPr id="20" name="Flowchart: Connector 19">
            <a:extLst>
              <a:ext uri="{FF2B5EF4-FFF2-40B4-BE49-F238E27FC236}">
                <a16:creationId xmlns:a16="http://schemas.microsoft.com/office/drawing/2014/main" id="{3EA13876-68DF-1EDF-19A5-A5D699C5B2A5}"/>
              </a:ext>
            </a:extLst>
          </p:cNvPr>
          <p:cNvSpPr/>
          <p:nvPr/>
        </p:nvSpPr>
        <p:spPr>
          <a:xfrm>
            <a:off x="6655628" y="1295840"/>
            <a:ext cx="1371600" cy="1371600"/>
          </a:xfrm>
          <a:prstGeom prst="flowChartConnector">
            <a:avLst/>
          </a:prstGeom>
          <a:solidFill>
            <a:schemeClr val="tx2"/>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Flowchart: Connector 20">
            <a:extLst>
              <a:ext uri="{FF2B5EF4-FFF2-40B4-BE49-F238E27FC236}">
                <a16:creationId xmlns:a16="http://schemas.microsoft.com/office/drawing/2014/main" id="{B089ABBA-67FD-45C2-8B67-30EED004CD9C}"/>
              </a:ext>
            </a:extLst>
          </p:cNvPr>
          <p:cNvSpPr/>
          <p:nvPr/>
        </p:nvSpPr>
        <p:spPr>
          <a:xfrm>
            <a:off x="6655628" y="2999734"/>
            <a:ext cx="1371600" cy="1371600"/>
          </a:xfrm>
          <a:prstGeom prst="flowChartConnector">
            <a:avLst/>
          </a:prstGeom>
          <a:solidFill>
            <a:schemeClr val="tx2"/>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Flowchart: Connector 21">
            <a:extLst>
              <a:ext uri="{FF2B5EF4-FFF2-40B4-BE49-F238E27FC236}">
                <a16:creationId xmlns:a16="http://schemas.microsoft.com/office/drawing/2014/main" id="{D3D31F83-B47B-359D-88B6-1E56D7ED4941}"/>
              </a:ext>
            </a:extLst>
          </p:cNvPr>
          <p:cNvSpPr/>
          <p:nvPr/>
        </p:nvSpPr>
        <p:spPr>
          <a:xfrm>
            <a:off x="6655628" y="4703628"/>
            <a:ext cx="1371600" cy="1371600"/>
          </a:xfrm>
          <a:prstGeom prst="flowChartConnector">
            <a:avLst/>
          </a:prstGeom>
          <a:solidFill>
            <a:schemeClr val="tx2"/>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3" name="Picture 22">
            <a:extLst>
              <a:ext uri="{FF2B5EF4-FFF2-40B4-BE49-F238E27FC236}">
                <a16:creationId xmlns:a16="http://schemas.microsoft.com/office/drawing/2014/main" id="{D549DE00-42A2-5062-B382-9D495FEDB3C0}"/>
              </a:ext>
            </a:extLst>
          </p:cNvPr>
          <p:cNvPicPr>
            <a:picLocks noChangeAspect="1"/>
          </p:cNvPicPr>
          <p:nvPr/>
        </p:nvPicPr>
        <p:blipFill>
          <a:blip r:embed="rId9">
            <a:lum bright="70000" contrast="-70000"/>
          </a:blip>
          <a:stretch>
            <a:fillRect/>
          </a:stretch>
        </p:blipFill>
        <p:spPr>
          <a:xfrm>
            <a:off x="6944925" y="1558799"/>
            <a:ext cx="823031" cy="823031"/>
          </a:xfrm>
          <a:prstGeom prst="rect">
            <a:avLst/>
          </a:prstGeom>
        </p:spPr>
      </p:pic>
      <p:pic>
        <p:nvPicPr>
          <p:cNvPr id="24" name="Picture 23">
            <a:extLst>
              <a:ext uri="{FF2B5EF4-FFF2-40B4-BE49-F238E27FC236}">
                <a16:creationId xmlns:a16="http://schemas.microsoft.com/office/drawing/2014/main" id="{7E094BE6-4FF8-9596-3D04-6E4238382F44}"/>
              </a:ext>
            </a:extLst>
          </p:cNvPr>
          <p:cNvPicPr>
            <a:picLocks noChangeAspect="1"/>
          </p:cNvPicPr>
          <p:nvPr/>
        </p:nvPicPr>
        <p:blipFill>
          <a:blip r:embed="rId10">
            <a:lum bright="70000" contrast="-70000"/>
          </a:blip>
          <a:stretch>
            <a:fillRect/>
          </a:stretch>
        </p:blipFill>
        <p:spPr>
          <a:xfrm>
            <a:off x="6972738" y="3298404"/>
            <a:ext cx="780356" cy="774259"/>
          </a:xfrm>
          <a:prstGeom prst="rect">
            <a:avLst/>
          </a:prstGeom>
        </p:spPr>
      </p:pic>
      <p:pic>
        <p:nvPicPr>
          <p:cNvPr id="25" name="Picture 24">
            <a:extLst>
              <a:ext uri="{FF2B5EF4-FFF2-40B4-BE49-F238E27FC236}">
                <a16:creationId xmlns:a16="http://schemas.microsoft.com/office/drawing/2014/main" id="{58CB9ADD-C791-A4FA-CC61-7201DE7EE383}"/>
              </a:ext>
            </a:extLst>
          </p:cNvPr>
          <p:cNvPicPr>
            <a:picLocks noChangeAspect="1"/>
          </p:cNvPicPr>
          <p:nvPr/>
        </p:nvPicPr>
        <p:blipFill>
          <a:blip r:embed="rId11">
            <a:lum bright="70000" contrast="-70000"/>
          </a:blip>
          <a:stretch>
            <a:fillRect/>
          </a:stretch>
        </p:blipFill>
        <p:spPr>
          <a:xfrm>
            <a:off x="6955431" y="4984171"/>
            <a:ext cx="823031" cy="823031"/>
          </a:xfrm>
          <a:prstGeom prst="rect">
            <a:avLst/>
          </a:prstGeom>
        </p:spPr>
      </p:pic>
      <p:pic>
        <p:nvPicPr>
          <p:cNvPr id="26" name="Picture 25">
            <a:extLst>
              <a:ext uri="{FF2B5EF4-FFF2-40B4-BE49-F238E27FC236}">
                <a16:creationId xmlns:a16="http://schemas.microsoft.com/office/drawing/2014/main" id="{0CBAFAAD-AA1D-F826-F75E-7894661BB913}"/>
              </a:ext>
            </a:extLst>
          </p:cNvPr>
          <p:cNvPicPr>
            <a:picLocks noChangeAspect="1"/>
          </p:cNvPicPr>
          <p:nvPr/>
        </p:nvPicPr>
        <p:blipFill>
          <a:blip r:embed="rId12"/>
          <a:stretch>
            <a:fillRect/>
          </a:stretch>
        </p:blipFill>
        <p:spPr>
          <a:xfrm>
            <a:off x="6429442" y="6257790"/>
            <a:ext cx="3036071" cy="493819"/>
          </a:xfrm>
          <a:prstGeom prst="rect">
            <a:avLst/>
          </a:prstGeom>
        </p:spPr>
      </p:pic>
      <p:pic>
        <p:nvPicPr>
          <p:cNvPr id="27" name="Picture 26">
            <a:extLst>
              <a:ext uri="{FF2B5EF4-FFF2-40B4-BE49-F238E27FC236}">
                <a16:creationId xmlns:a16="http://schemas.microsoft.com/office/drawing/2014/main" id="{A44183CC-D9D0-1BA8-83D7-96D2F367417E}"/>
              </a:ext>
            </a:extLst>
          </p:cNvPr>
          <p:cNvPicPr>
            <a:picLocks noChangeAspect="1"/>
          </p:cNvPicPr>
          <p:nvPr/>
        </p:nvPicPr>
        <p:blipFill>
          <a:blip r:embed="rId13"/>
          <a:stretch>
            <a:fillRect/>
          </a:stretch>
        </p:blipFill>
        <p:spPr>
          <a:xfrm>
            <a:off x="9320535" y="6232212"/>
            <a:ext cx="2871465" cy="493819"/>
          </a:xfrm>
          <a:prstGeom prst="rect">
            <a:avLst/>
          </a:prstGeom>
        </p:spPr>
      </p:pic>
      <p:sp>
        <p:nvSpPr>
          <p:cNvPr id="28" name="TextBox 27">
            <a:extLst>
              <a:ext uri="{FF2B5EF4-FFF2-40B4-BE49-F238E27FC236}">
                <a16:creationId xmlns:a16="http://schemas.microsoft.com/office/drawing/2014/main" id="{89FEBB5C-6C34-15A3-B434-0F6DDB07DF66}"/>
              </a:ext>
            </a:extLst>
          </p:cNvPr>
          <p:cNvSpPr txBox="1"/>
          <p:nvPr/>
        </p:nvSpPr>
        <p:spPr>
          <a:xfrm>
            <a:off x="8197571" y="1696812"/>
            <a:ext cx="2247255" cy="461665"/>
          </a:xfrm>
          <a:prstGeom prst="rect">
            <a:avLst/>
          </a:prstGeom>
          <a:noFill/>
        </p:spPr>
        <p:txBody>
          <a:bodyPr wrap="square" rtlCol="0">
            <a:spAutoFit/>
          </a:bodyPr>
          <a:lstStyle/>
          <a:p>
            <a:r>
              <a:rPr lang="en-US" sz="2400" b="1" dirty="0">
                <a:solidFill>
                  <a:schemeClr val="tx2"/>
                </a:solidFill>
              </a:rPr>
              <a:t>Applied Math</a:t>
            </a:r>
            <a:endParaRPr lang="en-US" b="1" dirty="0">
              <a:solidFill>
                <a:schemeClr val="tx2"/>
              </a:solidFill>
            </a:endParaRPr>
          </a:p>
        </p:txBody>
      </p:sp>
      <p:sp>
        <p:nvSpPr>
          <p:cNvPr id="29" name="TextBox 28">
            <a:extLst>
              <a:ext uri="{FF2B5EF4-FFF2-40B4-BE49-F238E27FC236}">
                <a16:creationId xmlns:a16="http://schemas.microsoft.com/office/drawing/2014/main" id="{CEB93C6C-D3A4-7FDC-03A7-BEBB112075FE}"/>
              </a:ext>
            </a:extLst>
          </p:cNvPr>
          <p:cNvSpPr txBox="1"/>
          <p:nvPr/>
        </p:nvSpPr>
        <p:spPr>
          <a:xfrm>
            <a:off x="8197571" y="3487962"/>
            <a:ext cx="3007704" cy="461665"/>
          </a:xfrm>
          <a:prstGeom prst="rect">
            <a:avLst/>
          </a:prstGeom>
          <a:noFill/>
        </p:spPr>
        <p:txBody>
          <a:bodyPr wrap="square" rtlCol="0">
            <a:spAutoFit/>
          </a:bodyPr>
          <a:lstStyle/>
          <a:p>
            <a:r>
              <a:rPr lang="en-US" sz="2400" b="1" dirty="0">
                <a:solidFill>
                  <a:schemeClr val="tx2"/>
                </a:solidFill>
              </a:rPr>
              <a:t>Graphic Literacy</a:t>
            </a:r>
            <a:endParaRPr lang="en-US" b="1" dirty="0">
              <a:solidFill>
                <a:schemeClr val="tx2"/>
              </a:solidFill>
            </a:endParaRPr>
          </a:p>
        </p:txBody>
      </p:sp>
      <p:sp>
        <p:nvSpPr>
          <p:cNvPr id="30" name="TextBox 29">
            <a:extLst>
              <a:ext uri="{FF2B5EF4-FFF2-40B4-BE49-F238E27FC236}">
                <a16:creationId xmlns:a16="http://schemas.microsoft.com/office/drawing/2014/main" id="{18D5C436-085E-5927-F019-5A26F23214CE}"/>
              </a:ext>
            </a:extLst>
          </p:cNvPr>
          <p:cNvSpPr txBox="1"/>
          <p:nvPr/>
        </p:nvSpPr>
        <p:spPr>
          <a:xfrm>
            <a:off x="8197571" y="5195598"/>
            <a:ext cx="3612233" cy="461665"/>
          </a:xfrm>
          <a:prstGeom prst="rect">
            <a:avLst/>
          </a:prstGeom>
          <a:noFill/>
        </p:spPr>
        <p:txBody>
          <a:bodyPr wrap="square" rtlCol="0">
            <a:spAutoFit/>
          </a:bodyPr>
          <a:lstStyle/>
          <a:p>
            <a:r>
              <a:rPr lang="en-US" sz="2400" b="1" dirty="0">
                <a:solidFill>
                  <a:schemeClr val="tx2"/>
                </a:solidFill>
              </a:rPr>
              <a:t>Workplace Documents</a:t>
            </a:r>
            <a:endParaRPr lang="en-US" b="1" dirty="0">
              <a:solidFill>
                <a:schemeClr val="tx2"/>
              </a:solidFill>
            </a:endParaRPr>
          </a:p>
        </p:txBody>
      </p:sp>
      <p:pic>
        <p:nvPicPr>
          <p:cNvPr id="34" name="Picture 33">
            <a:extLst>
              <a:ext uri="{FF2B5EF4-FFF2-40B4-BE49-F238E27FC236}">
                <a16:creationId xmlns:a16="http://schemas.microsoft.com/office/drawing/2014/main" id="{65EAAFAF-F865-7209-5DA6-CAB14559F2D4}"/>
              </a:ext>
            </a:extLst>
          </p:cNvPr>
          <p:cNvPicPr>
            <a:picLocks noChangeAspect="1"/>
          </p:cNvPicPr>
          <p:nvPr/>
        </p:nvPicPr>
        <p:blipFill>
          <a:blip r:embed="rId14"/>
          <a:stretch>
            <a:fillRect/>
          </a:stretch>
        </p:blipFill>
        <p:spPr>
          <a:xfrm>
            <a:off x="2398332" y="4211048"/>
            <a:ext cx="3138041" cy="2356759"/>
          </a:xfrm>
          <a:prstGeom prst="rect">
            <a:avLst/>
          </a:prstGeom>
        </p:spPr>
      </p:pic>
    </p:spTree>
    <p:extLst>
      <p:ext uri="{BB962C8B-B14F-4D97-AF65-F5344CB8AC3E}">
        <p14:creationId xmlns:p14="http://schemas.microsoft.com/office/powerpoint/2010/main" val="216278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C4AD7-7283-BD9D-DCCD-6826FD2DEC47}"/>
            </a:ext>
          </a:extLst>
        </p:cNvPr>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7D7D367F-167B-E7A2-A011-AA7C08FF9ED7}"/>
              </a:ext>
            </a:extLst>
          </p:cNvPr>
          <p:cNvSpPr/>
          <p:nvPr/>
        </p:nvSpPr>
        <p:spPr>
          <a:xfrm>
            <a:off x="7748184" y="3429000"/>
            <a:ext cx="3019425" cy="2774928"/>
          </a:xfrm>
          <a:prstGeom prst="roundRect">
            <a:avLst/>
          </a:prstGeom>
          <a:solidFill>
            <a:srgbClr val="FFFFFF">
              <a:alpha val="50000"/>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endParaRPr>
          </a:p>
          <a:p>
            <a:pPr algn="ctr"/>
            <a:r>
              <a:rPr lang="en-US" b="1" dirty="0">
                <a:solidFill>
                  <a:schemeClr val="tx1"/>
                </a:solidFill>
              </a:rPr>
              <a:t>9 SEMESTER HOURS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Up to 3 college credit hours in each: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D9D9D6">
                    <a:lumMod val="10000"/>
                  </a:srgbClr>
                </a:solidFill>
                <a:latin typeface="Aptos" panose="02110004020202020204"/>
              </a:rPr>
              <a:t>Quantitative Reasoning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Information Literacy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D9D9D6">
                    <a:lumMod val="10000"/>
                  </a:srgbClr>
                </a:solidFill>
                <a:latin typeface="Aptos" panose="02110004020202020204"/>
              </a:rPr>
              <a:t>Professional Writing</a:t>
            </a:r>
            <a:endParaRPr lang="en-US" b="1" dirty="0">
              <a:solidFill>
                <a:schemeClr val="tx1"/>
              </a:solidFill>
            </a:endParaRPr>
          </a:p>
          <a:p>
            <a:pPr algn="ctr"/>
            <a:endParaRPr lang="en-US" b="1" dirty="0">
              <a:solidFill>
                <a:schemeClr val="tx1"/>
              </a:solidFill>
            </a:endParaRPr>
          </a:p>
        </p:txBody>
      </p:sp>
      <p:sp>
        <p:nvSpPr>
          <p:cNvPr id="8" name="Rectangle: Rounded Corners 7">
            <a:extLst>
              <a:ext uri="{FF2B5EF4-FFF2-40B4-BE49-F238E27FC236}">
                <a16:creationId xmlns:a16="http://schemas.microsoft.com/office/drawing/2014/main" id="{92136E29-4C60-8D09-B9C8-1D920E570251}"/>
              </a:ext>
            </a:extLst>
          </p:cNvPr>
          <p:cNvSpPr/>
          <p:nvPr/>
        </p:nvSpPr>
        <p:spPr>
          <a:xfrm>
            <a:off x="4271558" y="3429000"/>
            <a:ext cx="3019425" cy="2774928"/>
          </a:xfrm>
          <a:prstGeom prst="roundRect">
            <a:avLst/>
          </a:prstGeom>
          <a:solidFill>
            <a:srgbClr val="FFFFFF">
              <a:alpha val="50000"/>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endParaRPr>
          </a:p>
          <a:p>
            <a:pPr algn="ctr"/>
            <a:r>
              <a:rPr lang="en-US" b="1" dirty="0">
                <a:solidFill>
                  <a:schemeClr val="tx1"/>
                </a:solidFill>
              </a:rPr>
              <a:t>6 SEMESTER HOURS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Up to 2 college credit hours in each: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D9D9D6">
                    <a:lumMod val="10000"/>
                  </a:srgbClr>
                </a:solidFill>
                <a:latin typeface="Aptos" panose="02110004020202020204"/>
              </a:rPr>
              <a:t>Quantitative Reasoning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Information Literacy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D9D9D6">
                    <a:lumMod val="10000"/>
                  </a:srgbClr>
                </a:solidFill>
                <a:latin typeface="Aptos" panose="02110004020202020204"/>
              </a:rPr>
              <a:t>Professional Writing</a:t>
            </a:r>
            <a:endParaRPr lang="en-US" b="1" dirty="0">
              <a:solidFill>
                <a:schemeClr val="tx1"/>
              </a:solidFill>
            </a:endParaRPr>
          </a:p>
          <a:p>
            <a:pPr algn="ctr"/>
            <a:endParaRPr lang="en-US" b="1" dirty="0">
              <a:solidFill>
                <a:schemeClr val="tx1"/>
              </a:solidFill>
            </a:endParaRPr>
          </a:p>
        </p:txBody>
      </p:sp>
      <p:sp>
        <p:nvSpPr>
          <p:cNvPr id="7" name="Rectangle: Rounded Corners 6">
            <a:extLst>
              <a:ext uri="{FF2B5EF4-FFF2-40B4-BE49-F238E27FC236}">
                <a16:creationId xmlns:a16="http://schemas.microsoft.com/office/drawing/2014/main" id="{214E35BD-23E4-C405-EA7F-AC59C89755AE}"/>
              </a:ext>
            </a:extLst>
          </p:cNvPr>
          <p:cNvSpPr/>
          <p:nvPr/>
        </p:nvSpPr>
        <p:spPr>
          <a:xfrm>
            <a:off x="794934" y="3429000"/>
            <a:ext cx="3019425" cy="2774928"/>
          </a:xfrm>
          <a:prstGeom prst="roundRect">
            <a:avLst/>
          </a:prstGeom>
          <a:solidFill>
            <a:srgbClr val="FFFFFF">
              <a:alpha val="50000"/>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endParaRPr>
          </a:p>
          <a:p>
            <a:pPr algn="ctr"/>
            <a:r>
              <a:rPr lang="en-US" b="1" dirty="0">
                <a:solidFill>
                  <a:schemeClr val="tx1"/>
                </a:solidFill>
              </a:rPr>
              <a:t>3 SEMESTER HOURS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Up to 1 college credit hour in each: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D9D9D6">
                    <a:lumMod val="10000"/>
                  </a:srgbClr>
                </a:solidFill>
                <a:latin typeface="Aptos" panose="02110004020202020204"/>
              </a:rPr>
              <a:t>Quantitative Reasoning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D9D9D6">
                    <a:lumMod val="10000"/>
                  </a:srgbClr>
                </a:solidFill>
                <a:effectLst/>
                <a:uLnTx/>
                <a:uFillTx/>
                <a:latin typeface="Aptos" panose="02110004020202020204"/>
                <a:ea typeface="+mn-ea"/>
                <a:cs typeface="+mn-cs"/>
              </a:rPr>
              <a:t>Information Literacy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srgbClr val="D9D9D6">
                    <a:lumMod val="10000"/>
                  </a:srgbClr>
                </a:solidFill>
                <a:latin typeface="Aptos" panose="02110004020202020204"/>
              </a:rPr>
              <a:t>Professional Writing</a:t>
            </a:r>
            <a:endParaRPr lang="en-US" b="1" dirty="0">
              <a:solidFill>
                <a:schemeClr val="tx1"/>
              </a:solidFill>
            </a:endParaRPr>
          </a:p>
          <a:p>
            <a:pPr algn="ctr"/>
            <a:endParaRPr lang="en-US" b="1" dirty="0">
              <a:solidFill>
                <a:schemeClr val="tx1"/>
              </a:solidFill>
            </a:endParaRPr>
          </a:p>
        </p:txBody>
      </p:sp>
      <p:sp>
        <p:nvSpPr>
          <p:cNvPr id="2" name="Title 1">
            <a:extLst>
              <a:ext uri="{FF2B5EF4-FFF2-40B4-BE49-F238E27FC236}">
                <a16:creationId xmlns:a16="http://schemas.microsoft.com/office/drawing/2014/main" id="{1024FBC0-FE5A-A578-7DAC-CD8B24127488}"/>
              </a:ext>
            </a:extLst>
          </p:cNvPr>
          <p:cNvSpPr>
            <a:spLocks noGrp="1"/>
          </p:cNvSpPr>
          <p:nvPr>
            <p:ph type="title"/>
          </p:nvPr>
        </p:nvSpPr>
        <p:spPr>
          <a:xfrm>
            <a:off x="283757" y="654072"/>
            <a:ext cx="8320120" cy="710454"/>
          </a:xfrm>
        </p:spPr>
        <p:txBody>
          <a:bodyPr>
            <a:normAutofit fontScale="90000"/>
          </a:bodyPr>
          <a:lstStyle/>
          <a:p>
            <a:r>
              <a:rPr lang="en-US" dirty="0"/>
              <a:t>College Credit through NCRC &amp; WorkKeys</a:t>
            </a:r>
          </a:p>
        </p:txBody>
      </p:sp>
      <p:pic>
        <p:nvPicPr>
          <p:cNvPr id="3074" name="Picture 2">
            <a:extLst>
              <a:ext uri="{FF2B5EF4-FFF2-40B4-BE49-F238E27FC236}">
                <a16:creationId xmlns:a16="http://schemas.microsoft.com/office/drawing/2014/main" id="{A6BCC5E6-6C73-58CD-1EA5-B738FFFBBD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934" y="1186912"/>
            <a:ext cx="3019425" cy="3019425"/>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a:extLst>
              <a:ext uri="{FF2B5EF4-FFF2-40B4-BE49-F238E27FC236}">
                <a16:creationId xmlns:a16="http://schemas.microsoft.com/office/drawing/2014/main" id="{160F5A53-D5FD-E576-ADC8-655E6FC78B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71559" y="1186912"/>
            <a:ext cx="3019425" cy="30194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9D0FCF22-A8B7-670C-F221-C78B20ECD2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8184" y="1186912"/>
            <a:ext cx="3019425" cy="3019425"/>
          </a:xfrm>
          <a:prstGeom prst="rect">
            <a:avLst/>
          </a:prstGeom>
          <a:noFill/>
          <a:extLst>
            <a:ext uri="{909E8E84-426E-40DD-AFC4-6F175D3DCCD1}">
              <a14:hiddenFill xmlns:a14="http://schemas.microsoft.com/office/drawing/2010/main">
                <a:solidFill>
                  <a:srgbClr val="FFFFFF"/>
                </a:solidFill>
              </a14:hiddenFill>
            </a:ext>
          </a:extLst>
        </p:spPr>
      </p:pic>
      <p:pic>
        <p:nvPicPr>
          <p:cNvPr id="6" name="Graphic 4">
            <a:extLst>
              <a:ext uri="{FF2B5EF4-FFF2-40B4-BE49-F238E27FC236}">
                <a16:creationId xmlns:a16="http://schemas.microsoft.com/office/drawing/2014/main" id="{94A26A8C-BB0C-A837-0367-68FE89901F9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03877" y="725106"/>
            <a:ext cx="3019426" cy="710454"/>
          </a:xfrm>
          <a:prstGeom prst="rect">
            <a:avLst/>
          </a:prstGeom>
        </p:spPr>
      </p:pic>
      <p:sp>
        <p:nvSpPr>
          <p:cNvPr id="10" name="Text Placeholder 3">
            <a:extLst>
              <a:ext uri="{FF2B5EF4-FFF2-40B4-BE49-F238E27FC236}">
                <a16:creationId xmlns:a16="http://schemas.microsoft.com/office/drawing/2014/main" id="{B8EF21F3-1116-B7EC-80E8-5789F80E13E1}"/>
              </a:ext>
            </a:extLst>
          </p:cNvPr>
          <p:cNvSpPr>
            <a:spLocks noGrp="1"/>
          </p:cNvSpPr>
          <p:nvPr>
            <p:ph type="body" sz="quarter" idx="10"/>
          </p:nvPr>
        </p:nvSpPr>
        <p:spPr>
          <a:xfrm>
            <a:off x="382588" y="187325"/>
            <a:ext cx="6651625" cy="228311"/>
          </a:xfrm>
        </p:spPr>
        <p:txBody>
          <a:bodyPr/>
          <a:lstStyle/>
          <a:p>
            <a:r>
              <a:rPr lang="en-US" dirty="0"/>
              <a:t>WORKKEYS &amp; NCRC</a:t>
            </a:r>
          </a:p>
        </p:txBody>
      </p:sp>
    </p:spTree>
    <p:extLst>
      <p:ext uri="{BB962C8B-B14F-4D97-AF65-F5344CB8AC3E}">
        <p14:creationId xmlns:p14="http://schemas.microsoft.com/office/powerpoint/2010/main" val="968836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58696-71D4-E938-AAA9-CB46E1C60ED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DC1DCB9-F541-B074-B369-25C93F6A69AC}"/>
              </a:ext>
            </a:extLst>
          </p:cNvPr>
          <p:cNvSpPr>
            <a:spLocks noGrp="1"/>
          </p:cNvSpPr>
          <p:nvPr>
            <p:ph type="title"/>
          </p:nvPr>
        </p:nvSpPr>
        <p:spPr>
          <a:xfrm>
            <a:off x="499244" y="2554111"/>
            <a:ext cx="10021864" cy="3369909"/>
          </a:xfrm>
        </p:spPr>
        <p:txBody>
          <a:bodyPr/>
          <a:lstStyle/>
          <a:p>
            <a:r>
              <a:rPr lang="en-US" dirty="0"/>
              <a:t>Programs &amp; Updates</a:t>
            </a:r>
          </a:p>
        </p:txBody>
      </p:sp>
    </p:spTree>
    <p:extLst>
      <p:ext uri="{BB962C8B-B14F-4D97-AF65-F5344CB8AC3E}">
        <p14:creationId xmlns:p14="http://schemas.microsoft.com/office/powerpoint/2010/main" val="1025056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C492B7-0B03-4A37-677A-129C0CC0A381}"/>
              </a:ext>
            </a:extLst>
          </p:cNvPr>
          <p:cNvSpPr>
            <a:spLocks noGrp="1"/>
          </p:cNvSpPr>
          <p:nvPr>
            <p:ph type="title"/>
          </p:nvPr>
        </p:nvSpPr>
        <p:spPr>
          <a:xfrm>
            <a:off x="382588" y="760039"/>
            <a:ext cx="11392269" cy="923000"/>
          </a:xfrm>
        </p:spPr>
        <p:txBody>
          <a:bodyPr/>
          <a:lstStyle/>
          <a:p>
            <a:r>
              <a:rPr lang="en-US" dirty="0" err="1"/>
              <a:t>PreACT</a:t>
            </a:r>
            <a:r>
              <a:rPr lang="en-US" dirty="0"/>
              <a:t> Rising Star Program</a:t>
            </a:r>
          </a:p>
        </p:txBody>
      </p:sp>
      <p:sp>
        <p:nvSpPr>
          <p:cNvPr id="5" name="Text Placeholder 4">
            <a:extLst>
              <a:ext uri="{FF2B5EF4-FFF2-40B4-BE49-F238E27FC236}">
                <a16:creationId xmlns:a16="http://schemas.microsoft.com/office/drawing/2014/main" id="{54C18926-048A-372F-2E26-70B7C0027960}"/>
              </a:ext>
            </a:extLst>
          </p:cNvPr>
          <p:cNvSpPr>
            <a:spLocks noGrp="1"/>
          </p:cNvSpPr>
          <p:nvPr>
            <p:ph type="body" sz="quarter" idx="11"/>
          </p:nvPr>
        </p:nvSpPr>
        <p:spPr/>
        <p:txBody>
          <a:bodyPr/>
          <a:lstStyle/>
          <a:p>
            <a:r>
              <a:rPr lang="en-US" dirty="0"/>
              <a:t>PROGRAMS &amp; UPDATES</a:t>
            </a:r>
          </a:p>
        </p:txBody>
      </p:sp>
      <p:pic>
        <p:nvPicPr>
          <p:cNvPr id="9" name="Picture 8">
            <a:extLst>
              <a:ext uri="{FF2B5EF4-FFF2-40B4-BE49-F238E27FC236}">
                <a16:creationId xmlns:a16="http://schemas.microsoft.com/office/drawing/2014/main" id="{BD8E3139-5685-10EF-2A0B-FCD768E88A3E}"/>
              </a:ext>
            </a:extLst>
          </p:cNvPr>
          <p:cNvPicPr>
            <a:picLocks noChangeAspect="1"/>
          </p:cNvPicPr>
          <p:nvPr/>
        </p:nvPicPr>
        <p:blipFill>
          <a:blip r:embed="rId3"/>
          <a:stretch>
            <a:fillRect/>
          </a:stretch>
        </p:blipFill>
        <p:spPr>
          <a:xfrm>
            <a:off x="4428565" y="1485010"/>
            <a:ext cx="7472238" cy="2361813"/>
          </a:xfrm>
          <a:prstGeom prst="rect">
            <a:avLst/>
          </a:prstGeom>
          <a:effectLst>
            <a:softEdge rad="88900"/>
          </a:effectLst>
        </p:spPr>
      </p:pic>
      <p:pic>
        <p:nvPicPr>
          <p:cNvPr id="11" name="Picture 10">
            <a:extLst>
              <a:ext uri="{FF2B5EF4-FFF2-40B4-BE49-F238E27FC236}">
                <a16:creationId xmlns:a16="http://schemas.microsoft.com/office/drawing/2014/main" id="{9C1F9C2A-56F2-4335-0F03-7F0C493CD5ED}"/>
              </a:ext>
            </a:extLst>
          </p:cNvPr>
          <p:cNvPicPr>
            <a:picLocks noChangeAspect="1"/>
          </p:cNvPicPr>
          <p:nvPr/>
        </p:nvPicPr>
        <p:blipFill>
          <a:blip r:embed="rId4"/>
          <a:stretch>
            <a:fillRect/>
          </a:stretch>
        </p:blipFill>
        <p:spPr>
          <a:xfrm>
            <a:off x="249868" y="2948054"/>
            <a:ext cx="3580108" cy="1371775"/>
          </a:xfrm>
          <a:prstGeom prst="rect">
            <a:avLst/>
          </a:prstGeom>
        </p:spPr>
      </p:pic>
      <p:sp>
        <p:nvSpPr>
          <p:cNvPr id="12" name="Rectangle: Rounded Corners 11">
            <a:extLst>
              <a:ext uri="{FF2B5EF4-FFF2-40B4-BE49-F238E27FC236}">
                <a16:creationId xmlns:a16="http://schemas.microsoft.com/office/drawing/2014/main" id="{B685B1CA-84F8-0B73-E94F-798675976029}"/>
              </a:ext>
            </a:extLst>
          </p:cNvPr>
          <p:cNvSpPr/>
          <p:nvPr/>
        </p:nvSpPr>
        <p:spPr>
          <a:xfrm>
            <a:off x="4091552" y="4691380"/>
            <a:ext cx="7809251" cy="1456840"/>
          </a:xfrm>
          <a:prstGeom prst="roundRect">
            <a:avLst/>
          </a:prstGeom>
          <a:solidFill>
            <a:srgbClr val="FFFFFF">
              <a:alpha val="50000"/>
            </a:srgbClr>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002E5D"/>
                </a:solidFill>
                <a:effectLst/>
                <a:uLnTx/>
                <a:uFillTx/>
                <a:latin typeface="Aptos" panose="020B0004020202020204" pitchFamily="34" charset="0"/>
                <a:ea typeface="+mn-ea"/>
                <a:cs typeface="Aparajita" panose="02020603050405020304" pitchFamily="18" charset="0"/>
              </a:rPr>
              <a:t>Designed to recognize &amp; celebrate students who excelled on the </a:t>
            </a:r>
            <a:r>
              <a:rPr kumimoji="0" lang="en-US" sz="3200" b="0" i="0" u="none" strike="noStrike" kern="1200" cap="none" spc="0" normalizeH="0" baseline="0" noProof="0" dirty="0" err="1">
                <a:ln>
                  <a:noFill/>
                </a:ln>
                <a:solidFill>
                  <a:srgbClr val="002E5D"/>
                </a:solidFill>
                <a:effectLst/>
                <a:uLnTx/>
                <a:uFillTx/>
                <a:latin typeface="Aptos" panose="020B0004020202020204" pitchFamily="34" charset="0"/>
                <a:ea typeface="+mn-ea"/>
                <a:cs typeface="Aparajita" panose="02020603050405020304" pitchFamily="18" charset="0"/>
              </a:rPr>
              <a:t>PreACT</a:t>
            </a:r>
            <a:r>
              <a:rPr kumimoji="0" lang="en-US" sz="3200" b="0" i="0" u="none" strike="noStrike" kern="1200" cap="none" spc="0" normalizeH="0" baseline="0" noProof="0" dirty="0">
                <a:ln>
                  <a:noFill/>
                </a:ln>
                <a:solidFill>
                  <a:srgbClr val="002E5D"/>
                </a:solidFill>
                <a:effectLst/>
                <a:uLnTx/>
                <a:uFillTx/>
                <a:latin typeface="Aptos" panose="020B0004020202020204" pitchFamily="34" charset="0"/>
                <a:ea typeface="+mn-ea"/>
                <a:cs typeface="Aparajita" panose="02020603050405020304" pitchFamily="18" charset="0"/>
              </a:rPr>
              <a:t> 8/9</a:t>
            </a:r>
          </a:p>
        </p:txBody>
      </p:sp>
    </p:spTree>
    <p:extLst>
      <p:ext uri="{BB962C8B-B14F-4D97-AF65-F5344CB8AC3E}">
        <p14:creationId xmlns:p14="http://schemas.microsoft.com/office/powerpoint/2010/main" val="12324306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4DFE2-F6C6-7263-83E5-68195B1168BB}"/>
            </a:ext>
          </a:extLst>
        </p:cNvPr>
        <p:cNvGrpSpPr/>
        <p:nvPr/>
      </p:nvGrpSpPr>
      <p:grpSpPr>
        <a:xfrm>
          <a:off x="0" y="0"/>
          <a:ext cx="0" cy="0"/>
          <a:chOff x="0" y="0"/>
          <a:chExt cx="0" cy="0"/>
        </a:xfrm>
      </p:grpSpPr>
      <p:sp>
        <p:nvSpPr>
          <p:cNvPr id="7" name="Rounded Rectangle 7">
            <a:extLst>
              <a:ext uri="{FF2B5EF4-FFF2-40B4-BE49-F238E27FC236}">
                <a16:creationId xmlns:a16="http://schemas.microsoft.com/office/drawing/2014/main" id="{0C4AF951-591F-681D-9B43-E3C6E2D4F731}"/>
              </a:ext>
            </a:extLst>
          </p:cNvPr>
          <p:cNvSpPr/>
          <p:nvPr/>
        </p:nvSpPr>
        <p:spPr>
          <a:xfrm>
            <a:off x="6752137" y="2373376"/>
            <a:ext cx="4610469" cy="3639966"/>
          </a:xfrm>
          <a:prstGeom prst="roundRect">
            <a:avLst/>
          </a:prstGeom>
          <a:solidFill>
            <a:schemeClr val="accent5"/>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3" name="Rounded Rectangle 7">
            <a:extLst>
              <a:ext uri="{FF2B5EF4-FFF2-40B4-BE49-F238E27FC236}">
                <a16:creationId xmlns:a16="http://schemas.microsoft.com/office/drawing/2014/main" id="{E1F1FD18-DEEC-F752-CDDC-60271E3BAA3D}"/>
              </a:ext>
            </a:extLst>
          </p:cNvPr>
          <p:cNvSpPr/>
          <p:nvPr/>
        </p:nvSpPr>
        <p:spPr>
          <a:xfrm>
            <a:off x="829392" y="2373376"/>
            <a:ext cx="4610471" cy="3639966"/>
          </a:xfrm>
          <a:prstGeom prst="roundRect">
            <a:avLst/>
          </a:prstGeom>
          <a:solidFill>
            <a:schemeClr val="accent5"/>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2" name="Title 1">
            <a:extLst>
              <a:ext uri="{FF2B5EF4-FFF2-40B4-BE49-F238E27FC236}">
                <a16:creationId xmlns:a16="http://schemas.microsoft.com/office/drawing/2014/main" id="{2DCDBB13-E867-CC92-1A3D-E6F2D7F027FD}"/>
              </a:ext>
            </a:extLst>
          </p:cNvPr>
          <p:cNvSpPr>
            <a:spLocks noGrp="1"/>
          </p:cNvSpPr>
          <p:nvPr>
            <p:ph type="title"/>
          </p:nvPr>
        </p:nvSpPr>
        <p:spPr>
          <a:xfrm>
            <a:off x="382588" y="646863"/>
            <a:ext cx="11392269" cy="923000"/>
          </a:xfrm>
        </p:spPr>
        <p:txBody>
          <a:bodyPr/>
          <a:lstStyle/>
          <a:p>
            <a:r>
              <a:rPr lang="en-US" dirty="0"/>
              <a:t>Research Partnership Opportunities</a:t>
            </a:r>
          </a:p>
        </p:txBody>
      </p:sp>
      <p:sp>
        <p:nvSpPr>
          <p:cNvPr id="4" name="Text Placeholder 3">
            <a:extLst>
              <a:ext uri="{FF2B5EF4-FFF2-40B4-BE49-F238E27FC236}">
                <a16:creationId xmlns:a16="http://schemas.microsoft.com/office/drawing/2014/main" id="{0478A5D5-DF0D-E868-D8A0-798CA4E13D63}"/>
              </a:ext>
            </a:extLst>
          </p:cNvPr>
          <p:cNvSpPr>
            <a:spLocks noGrp="1"/>
          </p:cNvSpPr>
          <p:nvPr>
            <p:ph type="body" sz="quarter" idx="10"/>
          </p:nvPr>
        </p:nvSpPr>
        <p:spPr/>
        <p:txBody>
          <a:bodyPr/>
          <a:lstStyle/>
          <a:p>
            <a:r>
              <a:rPr lang="en-US" dirty="0"/>
              <a:t>PROGRAMS &amp; UPDATES</a:t>
            </a:r>
          </a:p>
        </p:txBody>
      </p:sp>
      <p:sp>
        <p:nvSpPr>
          <p:cNvPr id="5" name="Rounded Rectangle 7">
            <a:extLst>
              <a:ext uri="{FF2B5EF4-FFF2-40B4-BE49-F238E27FC236}">
                <a16:creationId xmlns:a16="http://schemas.microsoft.com/office/drawing/2014/main" id="{BDCA49B8-A2F0-424D-124F-4F6A9C45BBF3}"/>
              </a:ext>
            </a:extLst>
          </p:cNvPr>
          <p:cNvSpPr/>
          <p:nvPr/>
        </p:nvSpPr>
        <p:spPr>
          <a:xfrm>
            <a:off x="829392" y="2495891"/>
            <a:ext cx="4610472" cy="3517451"/>
          </a:xfrm>
          <a:prstGeom prst="roundRect">
            <a:avLst/>
          </a:prstGeom>
          <a:solidFill>
            <a:srgbClr val="FFFCF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2000" b="1" dirty="0">
              <a:solidFill>
                <a:schemeClr val="tx1"/>
              </a:solidFill>
            </a:endParaRPr>
          </a:p>
          <a:p>
            <a:r>
              <a:rPr lang="en-US" sz="2000" b="1" dirty="0">
                <a:solidFill>
                  <a:schemeClr val="tx1"/>
                </a:solidFill>
              </a:rPr>
              <a:t>Custom ACT data file for your enrolled Students</a:t>
            </a:r>
            <a:br>
              <a:rPr lang="en-US" b="1" dirty="0">
                <a:solidFill>
                  <a:schemeClr val="tx1"/>
                </a:solidFill>
              </a:rPr>
            </a:br>
            <a:endParaRPr lang="en-US" b="1" dirty="0">
              <a:solidFill>
                <a:schemeClr val="tx1"/>
              </a:solidFill>
            </a:endParaRPr>
          </a:p>
          <a:p>
            <a:r>
              <a:rPr lang="en-US" dirty="0">
                <a:solidFill>
                  <a:schemeClr val="tx1"/>
                </a:solidFill>
              </a:rPr>
              <a:t>ACT scores plus student background info for every enrolled student-formatted for your IR team to link directory to your own outcomes</a:t>
            </a:r>
          </a:p>
          <a:p>
            <a:endParaRPr lang="en-US" sz="1100" dirty="0">
              <a:solidFill>
                <a:schemeClr val="tx1"/>
              </a:solidFill>
            </a:endParaRPr>
          </a:p>
          <a:p>
            <a:pPr>
              <a:spcAft>
                <a:spcPts val="2400"/>
              </a:spcAft>
            </a:pPr>
            <a:r>
              <a:rPr lang="en-US" sz="1400" dirty="0">
                <a:solidFill>
                  <a:schemeClr val="accent5"/>
                </a:solidFill>
              </a:rPr>
              <a:t>Uses: validate course placement, model predictors of persistence and examine equity gaps – analyses most campuses can’t run without the score data.</a:t>
            </a:r>
          </a:p>
        </p:txBody>
      </p:sp>
      <p:sp>
        <p:nvSpPr>
          <p:cNvPr id="9" name="Rounded Rectangle 7">
            <a:extLst>
              <a:ext uri="{FF2B5EF4-FFF2-40B4-BE49-F238E27FC236}">
                <a16:creationId xmlns:a16="http://schemas.microsoft.com/office/drawing/2014/main" id="{058B0C18-2B66-F9F1-5242-3F8EF10232EB}"/>
              </a:ext>
            </a:extLst>
          </p:cNvPr>
          <p:cNvSpPr/>
          <p:nvPr/>
        </p:nvSpPr>
        <p:spPr>
          <a:xfrm>
            <a:off x="6752138" y="2495891"/>
            <a:ext cx="4610470" cy="3517451"/>
          </a:xfrm>
          <a:prstGeom prst="roundRect">
            <a:avLst/>
          </a:prstGeom>
          <a:solidFill>
            <a:srgbClr val="FFFCF6"/>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b="1" dirty="0">
                <a:solidFill>
                  <a:schemeClr val="tx1"/>
                </a:solidFill>
              </a:rPr>
              <a:t>A score-sender vs. non-sender outcomes report</a:t>
            </a:r>
          </a:p>
          <a:p>
            <a:pPr algn="ctr"/>
            <a:endParaRPr lang="en-US" sz="1100" b="1" dirty="0">
              <a:solidFill>
                <a:schemeClr val="tx1"/>
              </a:solidFill>
            </a:endParaRPr>
          </a:p>
          <a:p>
            <a:pPr algn="ctr"/>
            <a:endParaRPr lang="en-US" sz="1100" b="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2E5D"/>
                </a:solidFill>
                <a:effectLst/>
                <a:uLnTx/>
                <a:uFillTx/>
                <a:latin typeface="Aptos" panose="02110004020202020204"/>
                <a:ea typeface="+mn-ea"/>
                <a:cs typeface="+mn-cs"/>
              </a:rPr>
              <a:t>An institution-specific report comparing the outcomes of students who submitted ACT scores against</a:t>
            </a:r>
            <a:r>
              <a:rPr lang="en-US" dirty="0">
                <a:solidFill>
                  <a:srgbClr val="002E5D"/>
                </a:solidFill>
                <a:latin typeface="Aptos" panose="02110004020202020204"/>
              </a:rPr>
              <a:t> those who did not.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A539B2"/>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1400" b="0" i="0" u="none" strike="noStrike" kern="1200" cap="none" spc="0" normalizeH="0" baseline="0" noProof="0" dirty="0">
                <a:ln>
                  <a:noFill/>
                </a:ln>
                <a:solidFill>
                  <a:srgbClr val="A539B2"/>
                </a:solidFill>
                <a:effectLst/>
                <a:uLnTx/>
                <a:uFillTx/>
                <a:latin typeface="Aptos" panose="02110004020202020204"/>
                <a:ea typeface="+mn-ea"/>
                <a:cs typeface="+mn-cs"/>
              </a:rPr>
              <a:t>Uses: ground your test-optional / test required policy in evidence from your own students – not national averages</a:t>
            </a:r>
          </a:p>
        </p:txBody>
      </p:sp>
      <p:sp>
        <p:nvSpPr>
          <p:cNvPr id="8" name="Oval 7">
            <a:extLst>
              <a:ext uri="{FF2B5EF4-FFF2-40B4-BE49-F238E27FC236}">
                <a16:creationId xmlns:a16="http://schemas.microsoft.com/office/drawing/2014/main" id="{ED8D1D3A-5EF0-51A1-76C9-0985495C3F26}"/>
              </a:ext>
            </a:extLst>
          </p:cNvPr>
          <p:cNvSpPr/>
          <p:nvPr/>
        </p:nvSpPr>
        <p:spPr>
          <a:xfrm>
            <a:off x="391001" y="2018201"/>
            <a:ext cx="1011381" cy="1011381"/>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1</a:t>
            </a:r>
          </a:p>
        </p:txBody>
      </p:sp>
      <p:sp>
        <p:nvSpPr>
          <p:cNvPr id="11" name="Oval 10">
            <a:extLst>
              <a:ext uri="{FF2B5EF4-FFF2-40B4-BE49-F238E27FC236}">
                <a16:creationId xmlns:a16="http://schemas.microsoft.com/office/drawing/2014/main" id="{166518BA-5932-871B-A493-7B95667E98B3}"/>
              </a:ext>
            </a:extLst>
          </p:cNvPr>
          <p:cNvSpPr/>
          <p:nvPr/>
        </p:nvSpPr>
        <p:spPr>
          <a:xfrm>
            <a:off x="6404505" y="1993072"/>
            <a:ext cx="1011381" cy="1011381"/>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dirty="0"/>
              <a:t>2</a:t>
            </a:r>
          </a:p>
        </p:txBody>
      </p:sp>
      <p:sp>
        <p:nvSpPr>
          <p:cNvPr id="12" name="TextBox 11">
            <a:extLst>
              <a:ext uri="{FF2B5EF4-FFF2-40B4-BE49-F238E27FC236}">
                <a16:creationId xmlns:a16="http://schemas.microsoft.com/office/drawing/2014/main" id="{F9819A7E-A9CD-C986-82BA-27B9FE8983E6}"/>
              </a:ext>
            </a:extLst>
          </p:cNvPr>
          <p:cNvSpPr txBox="1"/>
          <p:nvPr/>
        </p:nvSpPr>
        <p:spPr>
          <a:xfrm>
            <a:off x="760728" y="1062031"/>
            <a:ext cx="10599860" cy="1015663"/>
          </a:xfrm>
          <a:prstGeom prst="rect">
            <a:avLst/>
          </a:prstGeom>
          <a:noFill/>
        </p:spPr>
        <p:txBody>
          <a:bodyPr wrap="square" rtlCol="0">
            <a:spAutoFit/>
          </a:bodyPr>
          <a:lstStyle/>
          <a:p>
            <a:r>
              <a:rPr lang="en-US" sz="2000" dirty="0"/>
              <a:t>ACT is inviting 2-year and 4-year institutions to participate in research data sharing partnerships. You share a student-records extract in return your office receives institution-specific data &amp; reporting. </a:t>
            </a:r>
            <a:r>
              <a:rPr lang="en-US" sz="2000" b="1" dirty="0">
                <a:solidFill>
                  <a:schemeClr val="accent5"/>
                </a:solidFill>
              </a:rPr>
              <a:t>What your Institution Receives:</a:t>
            </a:r>
          </a:p>
        </p:txBody>
      </p:sp>
      <p:sp>
        <p:nvSpPr>
          <p:cNvPr id="13" name="Rectangle: Rounded Corners 12">
            <a:extLst>
              <a:ext uri="{FF2B5EF4-FFF2-40B4-BE49-F238E27FC236}">
                <a16:creationId xmlns:a16="http://schemas.microsoft.com/office/drawing/2014/main" id="{C90092DB-440C-CDFF-4DA2-5A7C143874EC}"/>
              </a:ext>
            </a:extLst>
          </p:cNvPr>
          <p:cNvSpPr/>
          <p:nvPr/>
        </p:nvSpPr>
        <p:spPr>
          <a:xfrm>
            <a:off x="1402382" y="6152827"/>
            <a:ext cx="9384438" cy="517848"/>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No cost to your institution. </a:t>
            </a:r>
            <a:r>
              <a:rPr lang="en-US" b="1" dirty="0">
                <a:solidFill>
                  <a:schemeClr val="accent5">
                    <a:lumMod val="20000"/>
                    <a:lumOff val="80000"/>
                  </a:schemeClr>
                </a:solidFill>
              </a:rPr>
              <a:t>ACT does the analysis </a:t>
            </a:r>
            <a:r>
              <a:rPr lang="en-US" b="1" dirty="0"/>
              <a:t>and returns a report for your campus.</a:t>
            </a:r>
          </a:p>
        </p:txBody>
      </p:sp>
    </p:spTree>
    <p:extLst>
      <p:ext uri="{BB962C8B-B14F-4D97-AF65-F5344CB8AC3E}">
        <p14:creationId xmlns:p14="http://schemas.microsoft.com/office/powerpoint/2010/main" val="9197780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1EA52-956F-E1E5-29F2-3110F54322A6}"/>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8DD27E2-CFD8-D0C9-A4A1-AEBC538D1430}"/>
              </a:ext>
            </a:extLst>
          </p:cNvPr>
          <p:cNvSpPr>
            <a:spLocks noGrp="1"/>
          </p:cNvSpPr>
          <p:nvPr>
            <p:ph idx="1"/>
          </p:nvPr>
        </p:nvSpPr>
        <p:spPr>
          <a:xfrm>
            <a:off x="382196" y="1306270"/>
            <a:ext cx="4809767" cy="4800062"/>
          </a:xfrm>
        </p:spPr>
        <p:txBody>
          <a:bodyPr/>
          <a:lstStyle/>
          <a:p>
            <a:pPr marL="0" indent="0">
              <a:buNone/>
            </a:pPr>
            <a:r>
              <a:rPr lang="en-US" b="1" dirty="0"/>
              <a:t>New this year!</a:t>
            </a:r>
            <a:endParaRPr lang="en-US" b="1" dirty="0">
              <a:solidFill>
                <a:srgbClr val="002B61"/>
              </a:solidFill>
              <a:cs typeface="Aparajita" panose="02020603050405020304" pitchFamily="18" charset="0"/>
            </a:endParaRPr>
          </a:p>
          <a:p>
            <a:pPr marL="0" indent="0">
              <a:buNone/>
            </a:pPr>
            <a:r>
              <a:rPr lang="en-US" sz="2000" dirty="0">
                <a:solidFill>
                  <a:srgbClr val="002B61"/>
                </a:solidFill>
                <a:cs typeface="Aparajita" panose="02020603050405020304" pitchFamily="18" charset="0"/>
              </a:rPr>
              <a:t>The 2026 ACT Regional Conference – San Antonio offers K-12, Higher Education &amp; Workforce leaders the opportunity to exchange ideas, deepen their knowledge, and explore real-world solutions to today’s most pressing problems!</a:t>
            </a:r>
          </a:p>
          <a:p>
            <a:pPr marL="0" indent="0">
              <a:buNone/>
            </a:pPr>
            <a:endParaRPr lang="en-US" sz="2000" dirty="0">
              <a:solidFill>
                <a:srgbClr val="002B61"/>
              </a:solidFill>
              <a:cs typeface="Aparajita" panose="02020603050405020304" pitchFamily="18" charset="0"/>
            </a:endParaRPr>
          </a:p>
          <a:p>
            <a:pPr marL="0" indent="0">
              <a:spcBef>
                <a:spcPts val="0"/>
              </a:spcBef>
              <a:buNone/>
            </a:pPr>
            <a:r>
              <a:rPr lang="en-US" sz="2000" b="1" dirty="0">
                <a:solidFill>
                  <a:srgbClr val="002B61"/>
                </a:solidFill>
                <a:cs typeface="Aparajita" panose="02020603050405020304" pitchFamily="18" charset="0"/>
              </a:rPr>
              <a:t>Perfect Professional Development for:</a:t>
            </a:r>
          </a:p>
          <a:p>
            <a:pPr marL="0" indent="0">
              <a:spcBef>
                <a:spcPts val="0"/>
              </a:spcBef>
              <a:buNone/>
            </a:pPr>
            <a:r>
              <a:rPr lang="en-US" sz="2000" dirty="0">
                <a:solidFill>
                  <a:srgbClr val="002B61"/>
                </a:solidFill>
                <a:cs typeface="Aparajita" panose="02020603050405020304" pitchFamily="18" charset="0"/>
              </a:rPr>
              <a:t>Emerging Enrollment leaders </a:t>
            </a:r>
          </a:p>
          <a:p>
            <a:pPr marL="0" indent="0">
              <a:spcBef>
                <a:spcPts val="0"/>
              </a:spcBef>
              <a:buNone/>
            </a:pPr>
            <a:r>
              <a:rPr lang="en-US" sz="2000" dirty="0">
                <a:solidFill>
                  <a:srgbClr val="002B61"/>
                </a:solidFill>
                <a:cs typeface="Aparajita" panose="02020603050405020304" pitchFamily="18" charset="0"/>
              </a:rPr>
              <a:t>Middle Managers, </a:t>
            </a:r>
          </a:p>
          <a:p>
            <a:pPr marL="0" indent="0">
              <a:spcBef>
                <a:spcPts val="0"/>
              </a:spcBef>
              <a:buNone/>
            </a:pPr>
            <a:r>
              <a:rPr lang="en-US" sz="2000" dirty="0">
                <a:solidFill>
                  <a:srgbClr val="002B61"/>
                </a:solidFill>
                <a:cs typeface="Aparajita" panose="02020603050405020304" pitchFamily="18" charset="0"/>
              </a:rPr>
              <a:t>Workforce Professionals</a:t>
            </a:r>
          </a:p>
          <a:p>
            <a:pPr marL="0" indent="0">
              <a:spcBef>
                <a:spcPts val="0"/>
              </a:spcBef>
              <a:buNone/>
            </a:pPr>
            <a:r>
              <a:rPr lang="en-US" sz="2000" dirty="0">
                <a:solidFill>
                  <a:srgbClr val="002B61"/>
                </a:solidFill>
                <a:cs typeface="Aparajita" panose="02020603050405020304" pitchFamily="18" charset="0"/>
              </a:rPr>
              <a:t>College Navigators</a:t>
            </a:r>
          </a:p>
          <a:p>
            <a:pPr marL="0" indent="0">
              <a:buNone/>
            </a:pPr>
            <a:endParaRPr lang="en-US" sz="2000" dirty="0">
              <a:solidFill>
                <a:srgbClr val="002B61"/>
              </a:solidFill>
              <a:cs typeface="Aparajita" panose="02020603050405020304" pitchFamily="18" charset="0"/>
            </a:endParaRPr>
          </a:p>
          <a:p>
            <a:endParaRPr lang="en-US" sz="2000" dirty="0"/>
          </a:p>
        </p:txBody>
      </p:sp>
      <p:sp>
        <p:nvSpPr>
          <p:cNvPr id="3" name="Content Placeholder 2">
            <a:extLst>
              <a:ext uri="{FF2B5EF4-FFF2-40B4-BE49-F238E27FC236}">
                <a16:creationId xmlns:a16="http://schemas.microsoft.com/office/drawing/2014/main" id="{723FB2EF-A839-E41A-B652-3C96ED830A94}"/>
              </a:ext>
            </a:extLst>
          </p:cNvPr>
          <p:cNvSpPr>
            <a:spLocks noGrp="1"/>
          </p:cNvSpPr>
          <p:nvPr>
            <p:ph idx="10"/>
          </p:nvPr>
        </p:nvSpPr>
        <p:spPr>
          <a:xfrm>
            <a:off x="6514136" y="2957361"/>
            <a:ext cx="3938155" cy="3368911"/>
          </a:xfrm>
        </p:spPr>
        <p:txBody>
          <a:bodyPr/>
          <a:lstStyle/>
          <a:p>
            <a:r>
              <a:rPr lang="en-US" sz="4400" dirty="0">
                <a:solidFill>
                  <a:schemeClr val="bg1"/>
                </a:solidFill>
                <a:cs typeface="Aparajita" panose="02020603050405020304" pitchFamily="18" charset="0"/>
              </a:rPr>
              <a:t>San Antonio, TX</a:t>
            </a:r>
          </a:p>
          <a:p>
            <a:r>
              <a:rPr lang="en-US" sz="4400" dirty="0">
                <a:solidFill>
                  <a:schemeClr val="bg1"/>
                </a:solidFill>
                <a:cs typeface="Aparajita" panose="02020603050405020304" pitchFamily="18" charset="0"/>
              </a:rPr>
              <a:t>Oct 22, 2026</a:t>
            </a:r>
          </a:p>
          <a:p>
            <a:r>
              <a:rPr lang="en-US" sz="4400" dirty="0">
                <a:solidFill>
                  <a:schemeClr val="bg1"/>
                </a:solidFill>
                <a:cs typeface="Aparajita" panose="02020603050405020304" pitchFamily="18" charset="0"/>
              </a:rPr>
              <a:t>UTSA Campus</a:t>
            </a:r>
          </a:p>
        </p:txBody>
      </p:sp>
      <p:sp>
        <p:nvSpPr>
          <p:cNvPr id="4" name="Title 3">
            <a:extLst>
              <a:ext uri="{FF2B5EF4-FFF2-40B4-BE49-F238E27FC236}">
                <a16:creationId xmlns:a16="http://schemas.microsoft.com/office/drawing/2014/main" id="{81DAF041-3BC8-757A-35F8-4079B6EE4864}"/>
              </a:ext>
            </a:extLst>
          </p:cNvPr>
          <p:cNvSpPr>
            <a:spLocks noGrp="1"/>
          </p:cNvSpPr>
          <p:nvPr>
            <p:ph type="title"/>
          </p:nvPr>
        </p:nvSpPr>
        <p:spPr/>
        <p:txBody>
          <a:bodyPr/>
          <a:lstStyle/>
          <a:p>
            <a:r>
              <a:rPr lang="en-US" dirty="0"/>
              <a:t>Regional Conference Opportunities</a:t>
            </a:r>
          </a:p>
        </p:txBody>
      </p:sp>
      <p:sp>
        <p:nvSpPr>
          <p:cNvPr id="5" name="Oval 4">
            <a:extLst>
              <a:ext uri="{FF2B5EF4-FFF2-40B4-BE49-F238E27FC236}">
                <a16:creationId xmlns:a16="http://schemas.microsoft.com/office/drawing/2014/main" id="{8918AE73-527C-E94D-75EA-FCDCB1ECA5F5}"/>
              </a:ext>
            </a:extLst>
          </p:cNvPr>
          <p:cNvSpPr/>
          <p:nvPr/>
        </p:nvSpPr>
        <p:spPr>
          <a:xfrm>
            <a:off x="5345177" y="1014999"/>
            <a:ext cx="1015745" cy="1015745"/>
          </a:xfrm>
          <a:prstGeom prst="ellipse">
            <a:avLst/>
          </a:prstGeom>
          <a:solidFill>
            <a:srgbClr val="FA4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800" dirty="0">
              <a:latin typeface="Aptos Light" panose="020B0004020202020204" pitchFamily="34" charset="0"/>
            </a:endParaRPr>
          </a:p>
        </p:txBody>
      </p:sp>
      <p:sp>
        <p:nvSpPr>
          <p:cNvPr id="6" name="Oval 5">
            <a:extLst>
              <a:ext uri="{FF2B5EF4-FFF2-40B4-BE49-F238E27FC236}">
                <a16:creationId xmlns:a16="http://schemas.microsoft.com/office/drawing/2014/main" id="{1DDC11DB-CECA-208C-7117-BB210D5A1BFE}"/>
              </a:ext>
            </a:extLst>
          </p:cNvPr>
          <p:cNvSpPr/>
          <p:nvPr/>
        </p:nvSpPr>
        <p:spPr>
          <a:xfrm>
            <a:off x="9132542" y="1179587"/>
            <a:ext cx="684305" cy="684305"/>
          </a:xfrm>
          <a:prstGeom prst="ellipse">
            <a:avLst/>
          </a:prstGeom>
          <a:solidFill>
            <a:srgbClr val="02BF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dirty="0">
              <a:latin typeface="Aptos Light" panose="020B0004020202020204" pitchFamily="34" charset="0"/>
            </a:endParaRPr>
          </a:p>
        </p:txBody>
      </p:sp>
      <p:sp>
        <p:nvSpPr>
          <p:cNvPr id="7" name="Oval 6">
            <a:extLst>
              <a:ext uri="{FF2B5EF4-FFF2-40B4-BE49-F238E27FC236}">
                <a16:creationId xmlns:a16="http://schemas.microsoft.com/office/drawing/2014/main" id="{03D94AFE-C0C1-C1A9-D2D0-4B57C89CCF58}"/>
              </a:ext>
            </a:extLst>
          </p:cNvPr>
          <p:cNvSpPr/>
          <p:nvPr/>
        </p:nvSpPr>
        <p:spPr>
          <a:xfrm>
            <a:off x="3169144" y="5297676"/>
            <a:ext cx="1358105" cy="1358105"/>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7200" dirty="0">
              <a:latin typeface="Aptos Light" panose="020B0004020202020204" pitchFamily="34" charset="0"/>
            </a:endParaRPr>
          </a:p>
        </p:txBody>
      </p:sp>
      <p:sp>
        <p:nvSpPr>
          <p:cNvPr id="11" name="Text Placeholder 3">
            <a:extLst>
              <a:ext uri="{FF2B5EF4-FFF2-40B4-BE49-F238E27FC236}">
                <a16:creationId xmlns:a16="http://schemas.microsoft.com/office/drawing/2014/main" id="{6EFFED87-9783-B628-581F-F26A507427BA}"/>
              </a:ext>
            </a:extLst>
          </p:cNvPr>
          <p:cNvSpPr txBox="1">
            <a:spLocks/>
          </p:cNvSpPr>
          <p:nvPr/>
        </p:nvSpPr>
        <p:spPr>
          <a:xfrm>
            <a:off x="287338" y="202219"/>
            <a:ext cx="6651625" cy="228311"/>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3600" kern="1200">
                <a:solidFill>
                  <a:srgbClr val="FFF9ED"/>
                </a:solidFill>
                <a:latin typeface="Aptos" panose="020B000402020202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FFF9ED"/>
                </a:solidFill>
                <a:latin typeface="Montserrat"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FFF9ED"/>
                </a:solidFill>
                <a:latin typeface="Montserrat"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FFF9ED"/>
                </a:solidFill>
                <a:latin typeface="Montserrat"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FFF9ED"/>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100" spc="300" dirty="0">
                <a:solidFill>
                  <a:schemeClr val="tx2"/>
                </a:solidFill>
              </a:rPr>
              <a:t>PROGRAMS &amp; UPDATES</a:t>
            </a:r>
          </a:p>
        </p:txBody>
      </p:sp>
    </p:spTree>
    <p:extLst>
      <p:ext uri="{BB962C8B-B14F-4D97-AF65-F5344CB8AC3E}">
        <p14:creationId xmlns:p14="http://schemas.microsoft.com/office/powerpoint/2010/main" val="2253418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B6190-EBD9-69BA-A178-6116EC279C0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7D18B6B-85F8-887C-490A-405A5FFBC340}"/>
              </a:ext>
            </a:extLst>
          </p:cNvPr>
          <p:cNvSpPr>
            <a:spLocks noGrp="1"/>
          </p:cNvSpPr>
          <p:nvPr>
            <p:ph idx="1"/>
          </p:nvPr>
        </p:nvSpPr>
        <p:spPr>
          <a:xfrm>
            <a:off x="4748645" y="2188751"/>
            <a:ext cx="7025820" cy="3007440"/>
          </a:xfrm>
        </p:spPr>
        <p:txBody>
          <a:bodyPr/>
          <a:lstStyle/>
          <a:p>
            <a:r>
              <a:rPr lang="en-US" dirty="0">
                <a:solidFill>
                  <a:srgbClr val="002B61"/>
                </a:solidFill>
                <a:cs typeface="Aparajita" panose="02020603050405020304" pitchFamily="18" charset="0"/>
              </a:rPr>
              <a:t>ACT at a Glance</a:t>
            </a:r>
          </a:p>
          <a:p>
            <a:r>
              <a:rPr lang="en-US" dirty="0">
                <a:solidFill>
                  <a:srgbClr val="002B61"/>
                </a:solidFill>
                <a:cs typeface="Aparajita" panose="02020603050405020304" pitchFamily="18" charset="0"/>
              </a:rPr>
              <a:t>ACT Enhancements</a:t>
            </a:r>
          </a:p>
          <a:p>
            <a:r>
              <a:rPr lang="en-US" dirty="0">
                <a:solidFill>
                  <a:srgbClr val="002B61"/>
                </a:solidFill>
                <a:cs typeface="Aparajita" panose="02020603050405020304" pitchFamily="18" charset="0"/>
              </a:rPr>
              <a:t>ACT Data at your Fingertips</a:t>
            </a:r>
          </a:p>
          <a:p>
            <a:r>
              <a:rPr lang="en-US" dirty="0">
                <a:solidFill>
                  <a:srgbClr val="002B61"/>
                </a:solidFill>
                <a:cs typeface="Aparajita" panose="02020603050405020304" pitchFamily="18" charset="0"/>
              </a:rPr>
              <a:t>WorkKeys &amp; NCRC</a:t>
            </a:r>
          </a:p>
          <a:p>
            <a:r>
              <a:rPr lang="en-US" dirty="0">
                <a:solidFill>
                  <a:srgbClr val="002B61"/>
                </a:solidFill>
                <a:cs typeface="Aparajita" panose="02020603050405020304" pitchFamily="18" charset="0"/>
              </a:rPr>
              <a:t>Programs &amp; Updates</a:t>
            </a:r>
          </a:p>
          <a:p>
            <a:pPr marL="0" indent="0">
              <a:buNone/>
            </a:pPr>
            <a:endParaRPr lang="en-US" dirty="0"/>
          </a:p>
        </p:txBody>
      </p:sp>
      <p:sp>
        <p:nvSpPr>
          <p:cNvPr id="4" name="Title 3">
            <a:extLst>
              <a:ext uri="{FF2B5EF4-FFF2-40B4-BE49-F238E27FC236}">
                <a16:creationId xmlns:a16="http://schemas.microsoft.com/office/drawing/2014/main" id="{A0C54E80-83C0-A0AE-8BDC-6111EE5D0859}"/>
              </a:ext>
            </a:extLst>
          </p:cNvPr>
          <p:cNvSpPr>
            <a:spLocks noGrp="1"/>
          </p:cNvSpPr>
          <p:nvPr>
            <p:ph type="title"/>
          </p:nvPr>
        </p:nvSpPr>
        <p:spPr/>
        <p:txBody>
          <a:bodyPr/>
          <a:lstStyle/>
          <a:p>
            <a:r>
              <a:rPr lang="en-US" dirty="0"/>
              <a:t>Today’s Topics</a:t>
            </a:r>
          </a:p>
        </p:txBody>
      </p:sp>
      <p:sp>
        <p:nvSpPr>
          <p:cNvPr id="5" name="Text Placeholder 4">
            <a:extLst>
              <a:ext uri="{FF2B5EF4-FFF2-40B4-BE49-F238E27FC236}">
                <a16:creationId xmlns:a16="http://schemas.microsoft.com/office/drawing/2014/main" id="{F57EC361-5CF1-BDF5-8458-3C631847E4D7}"/>
              </a:ext>
            </a:extLst>
          </p:cNvPr>
          <p:cNvSpPr>
            <a:spLocks noGrp="1"/>
          </p:cNvSpPr>
          <p:nvPr>
            <p:ph type="body" sz="quarter" idx="11"/>
          </p:nvPr>
        </p:nvSpPr>
        <p:spPr/>
        <p:txBody>
          <a:bodyPr/>
          <a:lstStyle/>
          <a:p>
            <a:r>
              <a:rPr lang="en-US" dirty="0"/>
              <a:t>TACRAO SUMMER MEETING</a:t>
            </a:r>
          </a:p>
        </p:txBody>
      </p:sp>
      <p:pic>
        <p:nvPicPr>
          <p:cNvPr id="10" name="Picture 9">
            <a:extLst>
              <a:ext uri="{FF2B5EF4-FFF2-40B4-BE49-F238E27FC236}">
                <a16:creationId xmlns:a16="http://schemas.microsoft.com/office/drawing/2014/main" id="{1645AA3C-59B2-7F3E-B836-71F2E069715F}"/>
              </a:ext>
            </a:extLst>
          </p:cNvPr>
          <p:cNvPicPr>
            <a:picLocks noChangeAspect="1"/>
          </p:cNvPicPr>
          <p:nvPr/>
        </p:nvPicPr>
        <p:blipFill>
          <a:blip r:embed="rId3"/>
          <a:stretch>
            <a:fillRect/>
          </a:stretch>
        </p:blipFill>
        <p:spPr>
          <a:xfrm>
            <a:off x="286503" y="3230971"/>
            <a:ext cx="3577354" cy="922999"/>
          </a:xfrm>
          <a:prstGeom prst="rect">
            <a:avLst/>
          </a:prstGeom>
        </p:spPr>
      </p:pic>
    </p:spTree>
    <p:extLst>
      <p:ext uri="{BB962C8B-B14F-4D97-AF65-F5344CB8AC3E}">
        <p14:creationId xmlns:p14="http://schemas.microsoft.com/office/powerpoint/2010/main" val="29064903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D0837-6DD0-085B-3913-3A632E4927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EF0B71-4E91-4270-2006-9F98AF107B19}"/>
              </a:ext>
            </a:extLst>
          </p:cNvPr>
          <p:cNvSpPr>
            <a:spLocks noGrp="1"/>
          </p:cNvSpPr>
          <p:nvPr>
            <p:ph type="title"/>
          </p:nvPr>
        </p:nvSpPr>
        <p:spPr/>
        <p:txBody>
          <a:bodyPr/>
          <a:lstStyle/>
          <a:p>
            <a:r>
              <a:rPr lang="en-US" dirty="0"/>
              <a:t>Regional Conference Opportunities</a:t>
            </a:r>
          </a:p>
        </p:txBody>
      </p:sp>
      <p:sp>
        <p:nvSpPr>
          <p:cNvPr id="4" name="Text Placeholder 3">
            <a:extLst>
              <a:ext uri="{FF2B5EF4-FFF2-40B4-BE49-F238E27FC236}">
                <a16:creationId xmlns:a16="http://schemas.microsoft.com/office/drawing/2014/main" id="{43ECEBBB-C540-773D-1A2A-3021C4BAAA94}"/>
              </a:ext>
            </a:extLst>
          </p:cNvPr>
          <p:cNvSpPr>
            <a:spLocks noGrp="1"/>
          </p:cNvSpPr>
          <p:nvPr>
            <p:ph type="body" sz="quarter" idx="10"/>
          </p:nvPr>
        </p:nvSpPr>
        <p:spPr/>
        <p:txBody>
          <a:bodyPr/>
          <a:lstStyle/>
          <a:p>
            <a:r>
              <a:rPr lang="en-US" dirty="0"/>
              <a:t>PROGRAMS &amp; UPDATES</a:t>
            </a:r>
          </a:p>
        </p:txBody>
      </p:sp>
      <p:sp>
        <p:nvSpPr>
          <p:cNvPr id="5" name="TextBox 4">
            <a:extLst>
              <a:ext uri="{FF2B5EF4-FFF2-40B4-BE49-F238E27FC236}">
                <a16:creationId xmlns:a16="http://schemas.microsoft.com/office/drawing/2014/main" id="{DA490475-35FC-A088-878A-B2D144D4365C}"/>
              </a:ext>
            </a:extLst>
          </p:cNvPr>
          <p:cNvSpPr txBox="1"/>
          <p:nvPr/>
        </p:nvSpPr>
        <p:spPr>
          <a:xfrm>
            <a:off x="1120521" y="1339544"/>
            <a:ext cx="3905351" cy="1077218"/>
          </a:xfrm>
          <a:prstGeom prst="rect">
            <a:avLst/>
          </a:prstGeom>
          <a:noFill/>
        </p:spPr>
        <p:txBody>
          <a:bodyPr wrap="square" rtlCol="0">
            <a:spAutoFit/>
          </a:bodyPr>
          <a:lstStyle/>
          <a:p>
            <a:r>
              <a:rPr lang="en-US" sz="3200" b="1" dirty="0">
                <a:solidFill>
                  <a:srgbClr val="002B61"/>
                </a:solidFill>
                <a:latin typeface="Aptos" panose="020B0004020202020204" pitchFamily="34" charset="0"/>
                <a:cs typeface="Aparajita" panose="02020603050405020304" pitchFamily="18" charset="0"/>
              </a:rPr>
              <a:t>Higher Education</a:t>
            </a:r>
          </a:p>
          <a:p>
            <a:r>
              <a:rPr lang="en-US" sz="3200" b="1" dirty="0">
                <a:solidFill>
                  <a:srgbClr val="002B61"/>
                </a:solidFill>
                <a:latin typeface="Aptos" panose="020B0004020202020204" pitchFamily="34" charset="0"/>
                <a:cs typeface="Aparajita" panose="02020603050405020304" pitchFamily="18" charset="0"/>
              </a:rPr>
              <a:t>Enrollment Forum</a:t>
            </a:r>
          </a:p>
        </p:txBody>
      </p:sp>
      <p:sp>
        <p:nvSpPr>
          <p:cNvPr id="6" name="Oval 5">
            <a:extLst>
              <a:ext uri="{FF2B5EF4-FFF2-40B4-BE49-F238E27FC236}">
                <a16:creationId xmlns:a16="http://schemas.microsoft.com/office/drawing/2014/main" id="{92F6549B-EE9E-D47E-82CC-893F75B2D689}"/>
              </a:ext>
            </a:extLst>
          </p:cNvPr>
          <p:cNvSpPr/>
          <p:nvPr/>
        </p:nvSpPr>
        <p:spPr>
          <a:xfrm>
            <a:off x="436217" y="1450662"/>
            <a:ext cx="684305" cy="684305"/>
          </a:xfrm>
          <a:prstGeom prst="ellipse">
            <a:avLst/>
          </a:prstGeom>
          <a:solidFill>
            <a:srgbClr val="02BFB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latin typeface="Aptos Light" panose="020B0004020202020204" pitchFamily="34" charset="0"/>
              </a:rPr>
              <a:t>1</a:t>
            </a:r>
          </a:p>
        </p:txBody>
      </p:sp>
      <p:sp>
        <p:nvSpPr>
          <p:cNvPr id="7" name="Oval 6">
            <a:extLst>
              <a:ext uri="{FF2B5EF4-FFF2-40B4-BE49-F238E27FC236}">
                <a16:creationId xmlns:a16="http://schemas.microsoft.com/office/drawing/2014/main" id="{B2A783B1-B220-5AC5-2D0F-9E46BF4FDE7A}"/>
              </a:ext>
            </a:extLst>
          </p:cNvPr>
          <p:cNvSpPr/>
          <p:nvPr/>
        </p:nvSpPr>
        <p:spPr>
          <a:xfrm>
            <a:off x="5140692" y="2025721"/>
            <a:ext cx="1015745" cy="1015745"/>
          </a:xfrm>
          <a:prstGeom prst="ellipse">
            <a:avLst/>
          </a:prstGeom>
          <a:solidFill>
            <a:srgbClr val="FA4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800" dirty="0">
                <a:latin typeface="Aptos Light" panose="020B0004020202020204" pitchFamily="34" charset="0"/>
              </a:rPr>
              <a:t>2</a:t>
            </a:r>
          </a:p>
        </p:txBody>
      </p:sp>
      <p:sp>
        <p:nvSpPr>
          <p:cNvPr id="8" name="Oval 7">
            <a:extLst>
              <a:ext uri="{FF2B5EF4-FFF2-40B4-BE49-F238E27FC236}">
                <a16:creationId xmlns:a16="http://schemas.microsoft.com/office/drawing/2014/main" id="{9A21CECD-4992-5E16-03B4-8ABF77377694}"/>
              </a:ext>
            </a:extLst>
          </p:cNvPr>
          <p:cNvSpPr/>
          <p:nvPr/>
        </p:nvSpPr>
        <p:spPr>
          <a:xfrm>
            <a:off x="778369" y="3878451"/>
            <a:ext cx="1358105" cy="1358105"/>
          </a:xfrm>
          <a:prstGeom prst="ellipse">
            <a:avLst/>
          </a:prstGeom>
          <a:solidFill>
            <a:srgbClr val="2876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200" dirty="0">
                <a:latin typeface="Aptos Light" panose="020B0004020202020204" pitchFamily="34" charset="0"/>
              </a:rPr>
              <a:t>3</a:t>
            </a:r>
          </a:p>
        </p:txBody>
      </p:sp>
      <p:sp>
        <p:nvSpPr>
          <p:cNvPr id="9" name="Oval 8">
            <a:extLst>
              <a:ext uri="{FF2B5EF4-FFF2-40B4-BE49-F238E27FC236}">
                <a16:creationId xmlns:a16="http://schemas.microsoft.com/office/drawing/2014/main" id="{C6720AD4-33DF-A7DD-102E-6040F69E6B92}"/>
              </a:ext>
            </a:extLst>
          </p:cNvPr>
          <p:cNvSpPr/>
          <p:nvPr/>
        </p:nvSpPr>
        <p:spPr>
          <a:xfrm>
            <a:off x="6012241" y="4787105"/>
            <a:ext cx="1663700" cy="1663700"/>
          </a:xfrm>
          <a:prstGeom prst="ellipse">
            <a:avLst/>
          </a:prstGeom>
          <a:solidFill>
            <a:srgbClr val="002B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800" dirty="0">
                <a:latin typeface="Aptos Light" panose="020B0004020202020204" pitchFamily="34" charset="0"/>
              </a:rPr>
              <a:t>4</a:t>
            </a:r>
          </a:p>
        </p:txBody>
      </p:sp>
      <p:sp>
        <p:nvSpPr>
          <p:cNvPr id="10" name="TextBox 9">
            <a:extLst>
              <a:ext uri="{FF2B5EF4-FFF2-40B4-BE49-F238E27FC236}">
                <a16:creationId xmlns:a16="http://schemas.microsoft.com/office/drawing/2014/main" id="{0F859ED6-B93A-F324-89EA-416CE0234D2C}"/>
              </a:ext>
            </a:extLst>
          </p:cNvPr>
          <p:cNvSpPr txBox="1"/>
          <p:nvPr/>
        </p:nvSpPr>
        <p:spPr>
          <a:xfrm>
            <a:off x="6271256" y="2057174"/>
            <a:ext cx="4800222" cy="1384995"/>
          </a:xfrm>
          <a:prstGeom prst="rect">
            <a:avLst/>
          </a:prstGeom>
          <a:noFill/>
        </p:spPr>
        <p:txBody>
          <a:bodyPr wrap="square" rtlCol="0">
            <a:spAutoFit/>
          </a:bodyPr>
          <a:lstStyle/>
          <a:p>
            <a:pPr>
              <a:spcAft>
                <a:spcPts val="1200"/>
              </a:spcAft>
            </a:pPr>
            <a:r>
              <a:rPr lang="en-US" sz="2800" dirty="0">
                <a:solidFill>
                  <a:srgbClr val="002B61"/>
                </a:solidFill>
                <a:latin typeface="Aptos" panose="020B0004020202020204" pitchFamily="34" charset="0"/>
                <a:cs typeface="Aparajita" panose="02020603050405020304" pitchFamily="18" charset="0"/>
              </a:rPr>
              <a:t>Half-day, Higher Ed Enrollment workshop within the one-day conference</a:t>
            </a:r>
          </a:p>
        </p:txBody>
      </p:sp>
      <p:sp>
        <p:nvSpPr>
          <p:cNvPr id="11" name="TextBox 10">
            <a:extLst>
              <a:ext uri="{FF2B5EF4-FFF2-40B4-BE49-F238E27FC236}">
                <a16:creationId xmlns:a16="http://schemas.microsoft.com/office/drawing/2014/main" id="{F80FB87C-A629-AEFA-EB0D-A110D81B521A}"/>
              </a:ext>
            </a:extLst>
          </p:cNvPr>
          <p:cNvSpPr txBox="1"/>
          <p:nvPr/>
        </p:nvSpPr>
        <p:spPr>
          <a:xfrm>
            <a:off x="2209915" y="3586776"/>
            <a:ext cx="3886085" cy="2400657"/>
          </a:xfrm>
          <a:prstGeom prst="rect">
            <a:avLst/>
          </a:prstGeom>
          <a:noFill/>
        </p:spPr>
        <p:txBody>
          <a:bodyPr wrap="square" rtlCol="0">
            <a:spAutoFit/>
          </a:bodyPr>
          <a:lstStyle/>
          <a:p>
            <a:pPr>
              <a:spcAft>
                <a:spcPts val="1200"/>
              </a:spcAft>
            </a:pPr>
            <a:r>
              <a:rPr lang="en-US" sz="2400" dirty="0">
                <a:solidFill>
                  <a:srgbClr val="002B61"/>
                </a:solidFill>
                <a:latin typeface="Aptos" panose="020B0004020202020204" pitchFamily="34" charset="0"/>
                <a:cs typeface="Aparajita" panose="02020603050405020304" pitchFamily="18" charset="0"/>
              </a:rPr>
              <a:t>Guest Speakers</a:t>
            </a:r>
          </a:p>
          <a:p>
            <a:pPr>
              <a:spcAft>
                <a:spcPts val="1200"/>
              </a:spcAft>
            </a:pPr>
            <a:r>
              <a:rPr lang="en-US" sz="2400" dirty="0">
                <a:solidFill>
                  <a:srgbClr val="002B61"/>
                </a:solidFill>
                <a:latin typeface="Aptos" panose="020B0004020202020204" pitchFamily="34" charset="0"/>
                <a:cs typeface="Aparajita" panose="02020603050405020304" pitchFamily="18" charset="0"/>
              </a:rPr>
              <a:t>Local Enrollment Leaders</a:t>
            </a:r>
          </a:p>
          <a:p>
            <a:pPr>
              <a:spcAft>
                <a:spcPts val="1200"/>
              </a:spcAft>
            </a:pPr>
            <a:r>
              <a:rPr lang="en-US" sz="2400" dirty="0">
                <a:solidFill>
                  <a:srgbClr val="002B61"/>
                </a:solidFill>
                <a:latin typeface="Aptos" panose="020B0004020202020204" pitchFamily="34" charset="0"/>
                <a:cs typeface="Aparajita" panose="02020603050405020304" pitchFamily="18" charset="0"/>
              </a:rPr>
              <a:t>Collaborative Curriculum</a:t>
            </a:r>
          </a:p>
          <a:p>
            <a:pPr>
              <a:spcAft>
                <a:spcPts val="1200"/>
              </a:spcAft>
            </a:pPr>
            <a:r>
              <a:rPr lang="en-US" sz="2400" dirty="0">
                <a:solidFill>
                  <a:srgbClr val="002B61"/>
                </a:solidFill>
                <a:latin typeface="Aptos" panose="020B0004020202020204" pitchFamily="34" charset="0"/>
                <a:cs typeface="Aparajita" panose="02020603050405020304" pitchFamily="18" charset="0"/>
              </a:rPr>
              <a:t>Designed by Higher Ed for Higher Ed!</a:t>
            </a:r>
          </a:p>
        </p:txBody>
      </p:sp>
      <p:sp>
        <p:nvSpPr>
          <p:cNvPr id="12" name="TextBox 11">
            <a:extLst>
              <a:ext uri="{FF2B5EF4-FFF2-40B4-BE49-F238E27FC236}">
                <a16:creationId xmlns:a16="http://schemas.microsoft.com/office/drawing/2014/main" id="{B0F254E7-8B5C-E82A-1E3C-7AB7768D1C5D}"/>
              </a:ext>
            </a:extLst>
          </p:cNvPr>
          <p:cNvSpPr txBox="1"/>
          <p:nvPr/>
        </p:nvSpPr>
        <p:spPr>
          <a:xfrm>
            <a:off x="7767437" y="4480181"/>
            <a:ext cx="3486202" cy="2277547"/>
          </a:xfrm>
          <a:prstGeom prst="rect">
            <a:avLst/>
          </a:prstGeom>
          <a:noFill/>
        </p:spPr>
        <p:txBody>
          <a:bodyPr wrap="square" rtlCol="0">
            <a:spAutoFit/>
          </a:bodyPr>
          <a:lstStyle/>
          <a:p>
            <a:pPr>
              <a:spcAft>
                <a:spcPts val="1200"/>
              </a:spcAft>
            </a:pPr>
            <a:r>
              <a:rPr lang="en-US" sz="2800" u="sng" dirty="0">
                <a:solidFill>
                  <a:srgbClr val="002B61"/>
                </a:solidFill>
                <a:latin typeface="Aptos" panose="020B0004020202020204" pitchFamily="34" charset="0"/>
                <a:cs typeface="Aparajita" panose="02020603050405020304" pitchFamily="18" charset="0"/>
              </a:rPr>
              <a:t>Locations</a:t>
            </a:r>
          </a:p>
          <a:p>
            <a:pPr>
              <a:spcAft>
                <a:spcPts val="1200"/>
              </a:spcAft>
            </a:pPr>
            <a:r>
              <a:rPr lang="en-US" sz="2800" dirty="0">
                <a:solidFill>
                  <a:srgbClr val="002B61"/>
                </a:solidFill>
                <a:latin typeface="Aptos" panose="020B0004020202020204" pitchFamily="34" charset="0"/>
                <a:cs typeface="Aparajita" panose="02020603050405020304" pitchFamily="18" charset="0"/>
              </a:rPr>
              <a:t>Tempe, AZ</a:t>
            </a:r>
          </a:p>
          <a:p>
            <a:pPr>
              <a:spcAft>
                <a:spcPts val="1200"/>
              </a:spcAft>
            </a:pPr>
            <a:r>
              <a:rPr lang="en-US" sz="2800" dirty="0">
                <a:solidFill>
                  <a:srgbClr val="002B61"/>
                </a:solidFill>
                <a:latin typeface="Aptos" panose="020B0004020202020204" pitchFamily="34" charset="0"/>
                <a:cs typeface="Aparajita" panose="02020603050405020304" pitchFamily="18" charset="0"/>
              </a:rPr>
              <a:t>Tuscaloosa, AL</a:t>
            </a:r>
          </a:p>
          <a:p>
            <a:pPr>
              <a:spcAft>
                <a:spcPts val="1200"/>
              </a:spcAft>
            </a:pPr>
            <a:r>
              <a:rPr lang="en-US" sz="2800" dirty="0">
                <a:solidFill>
                  <a:srgbClr val="002B61"/>
                </a:solidFill>
                <a:latin typeface="Aptos" panose="020B0004020202020204" pitchFamily="34" charset="0"/>
                <a:cs typeface="Aparajita" panose="02020603050405020304" pitchFamily="18" charset="0"/>
              </a:rPr>
              <a:t>Tulsa, OK</a:t>
            </a:r>
          </a:p>
        </p:txBody>
      </p:sp>
    </p:spTree>
    <p:extLst>
      <p:ext uri="{BB962C8B-B14F-4D97-AF65-F5344CB8AC3E}">
        <p14:creationId xmlns:p14="http://schemas.microsoft.com/office/powerpoint/2010/main" val="39117336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835CC15D-C656-AC44-B62B-1361BE556C1B}"/>
              </a:ext>
            </a:extLst>
          </p:cNvPr>
          <p:cNvSpPr>
            <a:spLocks noGrp="1"/>
          </p:cNvSpPr>
          <p:nvPr>
            <p:ph type="title"/>
          </p:nvPr>
        </p:nvSpPr>
        <p:spPr>
          <a:xfrm>
            <a:off x="308967" y="743918"/>
            <a:ext cx="11237270" cy="1225622"/>
          </a:xfrm>
        </p:spPr>
        <p:txBody>
          <a:bodyPr/>
          <a:lstStyle/>
          <a:p>
            <a:r>
              <a:rPr lang="en-US" sz="6000" dirty="0"/>
              <a:t>Your Higher Ed Support Team</a:t>
            </a:r>
          </a:p>
        </p:txBody>
      </p:sp>
      <p:sp>
        <p:nvSpPr>
          <p:cNvPr id="3" name="Title 1">
            <a:extLst>
              <a:ext uri="{FF2B5EF4-FFF2-40B4-BE49-F238E27FC236}">
                <a16:creationId xmlns:a16="http://schemas.microsoft.com/office/drawing/2014/main" id="{E6902A67-D081-E054-B215-5742E1816C19}"/>
              </a:ext>
            </a:extLst>
          </p:cNvPr>
          <p:cNvSpPr>
            <a:spLocks noGrp="1"/>
          </p:cNvSpPr>
          <p:nvPr/>
        </p:nvSpPr>
        <p:spPr>
          <a:xfrm>
            <a:off x="3510755" y="4223882"/>
            <a:ext cx="4833694" cy="18902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baseline="30000">
                <a:solidFill>
                  <a:srgbClr val="FFFFFF"/>
                </a:solidFill>
                <a:latin typeface="Montserrat" pitchFamily="2" charset="77"/>
              </a:defRPr>
            </a:lvl1pPr>
          </a:lstStyle>
          <a:p>
            <a:pPr algn="ctr">
              <a:lnSpc>
                <a:spcPct val="100000"/>
              </a:lnSpc>
            </a:pPr>
            <a:r>
              <a:rPr lang="en-US" sz="2800" b="1" baseline="0" dirty="0">
                <a:latin typeface="Aptos"/>
              </a:rPr>
              <a:t>Kasey </a:t>
            </a:r>
            <a:r>
              <a:rPr lang="en-US" sz="2800" b="1" baseline="0" dirty="0" err="1">
                <a:latin typeface="Aptos"/>
              </a:rPr>
              <a:t>Urquídez</a:t>
            </a:r>
            <a:r>
              <a:rPr lang="en-US" sz="2800" b="1" baseline="0" dirty="0">
                <a:latin typeface="Aptos"/>
              </a:rPr>
              <a:t>, Ed.D.</a:t>
            </a:r>
            <a:br>
              <a:rPr lang="en-US" sz="2800" b="1" baseline="0" dirty="0">
                <a:latin typeface="Aptos" panose="020B0004020202020204" pitchFamily="34" charset="0"/>
              </a:rPr>
            </a:br>
            <a:r>
              <a:rPr lang="en-US" sz="2800" baseline="0" dirty="0">
                <a:latin typeface="Aptos"/>
              </a:rPr>
              <a:t>Senior Director, </a:t>
            </a:r>
            <a:br>
              <a:rPr lang="en-US" sz="2800" baseline="0" dirty="0">
                <a:latin typeface="Aptos"/>
              </a:rPr>
            </a:br>
            <a:r>
              <a:rPr lang="en-US" sz="2800" baseline="0" dirty="0">
                <a:latin typeface="Aptos"/>
              </a:rPr>
              <a:t>Higher Education</a:t>
            </a:r>
            <a:br>
              <a:rPr lang="en-US" sz="2800" b="1" baseline="0" dirty="0">
                <a:latin typeface="Aptos"/>
              </a:rPr>
            </a:br>
            <a:r>
              <a:rPr lang="en-US" sz="2800" i="1" baseline="0" dirty="0">
                <a:latin typeface="Aptos"/>
              </a:rPr>
              <a:t>kasey.urquidez@act.org</a:t>
            </a:r>
          </a:p>
        </p:txBody>
      </p:sp>
      <p:sp>
        <p:nvSpPr>
          <p:cNvPr id="8" name="Title 1">
            <a:extLst>
              <a:ext uri="{FF2B5EF4-FFF2-40B4-BE49-F238E27FC236}">
                <a16:creationId xmlns:a16="http://schemas.microsoft.com/office/drawing/2014/main" id="{12E5C0B6-FC8C-945B-AEEF-EEDC7B7CCA01}"/>
              </a:ext>
            </a:extLst>
          </p:cNvPr>
          <p:cNvSpPr>
            <a:spLocks noGrp="1"/>
          </p:cNvSpPr>
          <p:nvPr/>
        </p:nvSpPr>
        <p:spPr>
          <a:xfrm>
            <a:off x="3377728" y="2151611"/>
            <a:ext cx="5099748" cy="189020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baseline="30000">
                <a:solidFill>
                  <a:srgbClr val="FFFFFF"/>
                </a:solidFill>
                <a:latin typeface="Montserrat" pitchFamily="2" charset="77"/>
              </a:defRPr>
            </a:lvl1pPr>
          </a:lstStyle>
          <a:p>
            <a:pPr algn="ctr">
              <a:lnSpc>
                <a:spcPct val="100000"/>
              </a:lnSpc>
            </a:pPr>
            <a:r>
              <a:rPr lang="en-US" sz="2800" b="1" baseline="0" dirty="0">
                <a:latin typeface="Aptos"/>
              </a:rPr>
              <a:t>Tara Lebar</a:t>
            </a:r>
            <a:br>
              <a:rPr lang="en-US" sz="2800" b="1" baseline="0" dirty="0">
                <a:latin typeface="Aptos" panose="020B0004020202020204" pitchFamily="34" charset="0"/>
              </a:rPr>
            </a:br>
            <a:r>
              <a:rPr lang="en-US" sz="2800" baseline="0" dirty="0">
                <a:latin typeface="Aptos"/>
              </a:rPr>
              <a:t>Program Director, </a:t>
            </a:r>
            <a:br>
              <a:rPr lang="en-US" sz="2800" baseline="0" dirty="0">
                <a:latin typeface="Aptos"/>
              </a:rPr>
            </a:br>
            <a:r>
              <a:rPr lang="en-US" sz="2800" baseline="0" dirty="0">
                <a:latin typeface="Aptos"/>
              </a:rPr>
              <a:t>Higher Education</a:t>
            </a:r>
            <a:br>
              <a:rPr lang="en-US" sz="2800" b="1" baseline="0" dirty="0">
                <a:latin typeface="Aptos"/>
              </a:rPr>
            </a:br>
            <a:r>
              <a:rPr lang="en-US" sz="2800" i="1" baseline="0" dirty="0">
                <a:latin typeface="Aptos"/>
              </a:rPr>
              <a:t>tara.lebar@act.org</a:t>
            </a:r>
          </a:p>
        </p:txBody>
      </p:sp>
    </p:spTree>
    <p:extLst>
      <p:ext uri="{BB962C8B-B14F-4D97-AF65-F5344CB8AC3E}">
        <p14:creationId xmlns:p14="http://schemas.microsoft.com/office/powerpoint/2010/main" val="18487898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B3F6176-C29E-A8D4-3A0C-C20813E769BE}"/>
              </a:ext>
            </a:extLst>
          </p:cNvPr>
          <p:cNvSpPr>
            <a:spLocks noGrp="1"/>
          </p:cNvSpPr>
          <p:nvPr>
            <p:ph idx="1"/>
          </p:nvPr>
        </p:nvSpPr>
        <p:spPr>
          <a:xfrm>
            <a:off x="382196" y="2074408"/>
            <a:ext cx="4809767" cy="3955243"/>
          </a:xfrm>
        </p:spPr>
        <p:txBody>
          <a:bodyPr/>
          <a:lstStyle/>
          <a:p>
            <a:pPr>
              <a:spcBef>
                <a:spcPts val="1800"/>
              </a:spcBef>
            </a:pPr>
            <a:r>
              <a:rPr lang="en-US" dirty="0"/>
              <a:t>Announced on July 1, 2026</a:t>
            </a:r>
          </a:p>
          <a:p>
            <a:pPr>
              <a:spcBef>
                <a:spcPts val="1800"/>
              </a:spcBef>
            </a:pPr>
            <a:r>
              <a:rPr lang="en-US" dirty="0"/>
              <a:t>ACT data will continue to be sent by </a:t>
            </a:r>
            <a:r>
              <a:rPr lang="en-US" dirty="0" err="1"/>
              <a:t>Encoura</a:t>
            </a:r>
            <a:r>
              <a:rPr lang="en-US" dirty="0"/>
              <a:t> as normal</a:t>
            </a:r>
          </a:p>
          <a:p>
            <a:pPr>
              <a:spcBef>
                <a:spcPts val="1800"/>
              </a:spcBef>
            </a:pPr>
            <a:r>
              <a:rPr lang="en-US" dirty="0"/>
              <a:t>Acquisition should not impact student experience or higher ed partners for the upcoming school year.</a:t>
            </a:r>
          </a:p>
          <a:p>
            <a:endParaRPr lang="en-US" dirty="0"/>
          </a:p>
          <a:p>
            <a:endParaRPr lang="en-US" dirty="0"/>
          </a:p>
        </p:txBody>
      </p:sp>
      <p:sp>
        <p:nvSpPr>
          <p:cNvPr id="6" name="Title 5">
            <a:extLst>
              <a:ext uri="{FF2B5EF4-FFF2-40B4-BE49-F238E27FC236}">
                <a16:creationId xmlns:a16="http://schemas.microsoft.com/office/drawing/2014/main" id="{540DC767-8021-9BC5-6D6F-6049644558E5}"/>
              </a:ext>
            </a:extLst>
          </p:cNvPr>
          <p:cNvSpPr>
            <a:spLocks noGrp="1"/>
          </p:cNvSpPr>
          <p:nvPr>
            <p:ph type="title"/>
          </p:nvPr>
        </p:nvSpPr>
        <p:spPr>
          <a:xfrm>
            <a:off x="399865" y="828349"/>
            <a:ext cx="11392269" cy="923000"/>
          </a:xfrm>
        </p:spPr>
        <p:txBody>
          <a:bodyPr/>
          <a:lstStyle/>
          <a:p>
            <a:r>
              <a:rPr lang="en-US" dirty="0"/>
              <a:t>ACT joins ETS</a:t>
            </a:r>
          </a:p>
        </p:txBody>
      </p:sp>
      <p:pic>
        <p:nvPicPr>
          <p:cNvPr id="12" name="Picture 11">
            <a:extLst>
              <a:ext uri="{FF2B5EF4-FFF2-40B4-BE49-F238E27FC236}">
                <a16:creationId xmlns:a16="http://schemas.microsoft.com/office/drawing/2014/main" id="{52442D3F-A4F8-C2E9-2E5C-743E99FCA4D7}"/>
              </a:ext>
            </a:extLst>
          </p:cNvPr>
          <p:cNvPicPr>
            <a:picLocks noChangeAspect="1"/>
          </p:cNvPicPr>
          <p:nvPr/>
        </p:nvPicPr>
        <p:blipFill>
          <a:blip r:embed="rId3"/>
          <a:stretch>
            <a:fillRect/>
          </a:stretch>
        </p:blipFill>
        <p:spPr>
          <a:xfrm>
            <a:off x="6274493" y="3154584"/>
            <a:ext cx="2345382" cy="1043696"/>
          </a:xfrm>
          <a:prstGeom prst="rect">
            <a:avLst/>
          </a:prstGeom>
        </p:spPr>
      </p:pic>
      <p:pic>
        <p:nvPicPr>
          <p:cNvPr id="13" name="Picture 12">
            <a:extLst>
              <a:ext uri="{FF2B5EF4-FFF2-40B4-BE49-F238E27FC236}">
                <a16:creationId xmlns:a16="http://schemas.microsoft.com/office/drawing/2014/main" id="{06E0294C-52EA-D286-E20D-41D09FDBA17D}"/>
              </a:ext>
            </a:extLst>
          </p:cNvPr>
          <p:cNvPicPr>
            <a:picLocks noChangeAspect="1"/>
          </p:cNvPicPr>
          <p:nvPr/>
        </p:nvPicPr>
        <p:blipFill>
          <a:blip r:embed="rId4"/>
          <a:stretch>
            <a:fillRect/>
          </a:stretch>
        </p:blipFill>
        <p:spPr>
          <a:xfrm>
            <a:off x="8100763" y="5208416"/>
            <a:ext cx="2571597" cy="663502"/>
          </a:xfrm>
          <a:prstGeom prst="rect">
            <a:avLst/>
          </a:prstGeom>
        </p:spPr>
      </p:pic>
      <p:pic>
        <p:nvPicPr>
          <p:cNvPr id="14" name="Graphic 13" descr="Add with solid fill">
            <a:extLst>
              <a:ext uri="{FF2B5EF4-FFF2-40B4-BE49-F238E27FC236}">
                <a16:creationId xmlns:a16="http://schemas.microsoft.com/office/drawing/2014/main" id="{0F2CE336-AECD-01C2-5C20-EC0D30AA13C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252510" y="4443951"/>
            <a:ext cx="518793" cy="518793"/>
          </a:xfrm>
          <a:prstGeom prst="rect">
            <a:avLst/>
          </a:prstGeom>
        </p:spPr>
      </p:pic>
    </p:spTree>
    <p:extLst>
      <p:ext uri="{BB962C8B-B14F-4D97-AF65-F5344CB8AC3E}">
        <p14:creationId xmlns:p14="http://schemas.microsoft.com/office/powerpoint/2010/main" val="3634687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9C756A24-C63F-1A93-EF79-2FEFBE647736}"/>
              </a:ext>
            </a:extLst>
          </p:cNvPr>
          <p:cNvSpPr/>
          <p:nvPr/>
        </p:nvSpPr>
        <p:spPr>
          <a:xfrm>
            <a:off x="417535" y="1427020"/>
            <a:ext cx="10515600" cy="1218769"/>
          </a:xfrm>
          <a:prstGeom prst="roundRect">
            <a:avLst>
              <a:gd name="adj" fmla="val 50000"/>
            </a:avLst>
          </a:prstGeom>
          <a:solidFill>
            <a:srgbClr val="FFFFFF">
              <a:alpha val="49020"/>
            </a:srgb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B334E1F-2FCA-DFC1-8DB8-37BA16F589B9}"/>
              </a:ext>
            </a:extLst>
          </p:cNvPr>
          <p:cNvSpPr/>
          <p:nvPr/>
        </p:nvSpPr>
        <p:spPr>
          <a:xfrm>
            <a:off x="1104014" y="1552090"/>
            <a:ext cx="1046788" cy="104678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88A8D798-1312-739C-86B8-5CFE0D89D012}"/>
              </a:ext>
            </a:extLst>
          </p:cNvPr>
          <p:cNvSpPr/>
          <p:nvPr/>
        </p:nvSpPr>
        <p:spPr>
          <a:xfrm>
            <a:off x="417535" y="2874389"/>
            <a:ext cx="10515600" cy="1218769"/>
          </a:xfrm>
          <a:prstGeom prst="roundRect">
            <a:avLst>
              <a:gd name="adj" fmla="val 50000"/>
            </a:avLst>
          </a:prstGeom>
          <a:solidFill>
            <a:srgbClr val="FFFFFF">
              <a:alpha val="49020"/>
            </a:srgb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5EC403C5-22CA-B303-4DD8-42F46E1087D8}"/>
              </a:ext>
            </a:extLst>
          </p:cNvPr>
          <p:cNvSpPr/>
          <p:nvPr/>
        </p:nvSpPr>
        <p:spPr>
          <a:xfrm>
            <a:off x="683349" y="2960379"/>
            <a:ext cx="1046788" cy="104678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6628231-97EA-6AD0-8A2E-6F2F310F84C1}"/>
              </a:ext>
            </a:extLst>
          </p:cNvPr>
          <p:cNvSpPr txBox="1"/>
          <p:nvPr/>
        </p:nvSpPr>
        <p:spPr>
          <a:xfrm>
            <a:off x="1759009" y="1620906"/>
            <a:ext cx="8908312" cy="707886"/>
          </a:xfrm>
          <a:prstGeom prst="rect">
            <a:avLst/>
          </a:prstGeom>
          <a:noFill/>
        </p:spPr>
        <p:txBody>
          <a:bodyPr wrap="square" rtlCol="0">
            <a:spAutoFit/>
          </a:bodyPr>
          <a:lstStyle/>
          <a:p>
            <a:r>
              <a:rPr lang="en-US" sz="2000" dirty="0">
                <a:latin typeface="Montserrat" pitchFamily="2" charset="77"/>
              </a:rPr>
              <a:t>ACT is a mission-driven organization founded in 1959 to help people achieve education and workplace success. </a:t>
            </a:r>
          </a:p>
        </p:txBody>
      </p:sp>
      <p:sp>
        <p:nvSpPr>
          <p:cNvPr id="15" name="TextBox 14">
            <a:extLst>
              <a:ext uri="{FF2B5EF4-FFF2-40B4-BE49-F238E27FC236}">
                <a16:creationId xmlns:a16="http://schemas.microsoft.com/office/drawing/2014/main" id="{E980A447-5858-3382-3BCD-83F426881EE4}"/>
              </a:ext>
            </a:extLst>
          </p:cNvPr>
          <p:cNvSpPr txBox="1"/>
          <p:nvPr/>
        </p:nvSpPr>
        <p:spPr>
          <a:xfrm>
            <a:off x="1763781" y="3065130"/>
            <a:ext cx="8642498" cy="707886"/>
          </a:xfrm>
          <a:prstGeom prst="rect">
            <a:avLst/>
          </a:prstGeom>
          <a:noFill/>
        </p:spPr>
        <p:txBody>
          <a:bodyPr wrap="square" lIns="91440" tIns="45720" rIns="91440" bIns="45720" rtlCol="0" anchor="t">
            <a:spAutoFit/>
          </a:bodyPr>
          <a:lstStyle/>
          <a:p>
            <a:r>
              <a:rPr lang="en-US" sz="2000" dirty="0">
                <a:latin typeface="Montserrat" pitchFamily="2" charset="77"/>
              </a:rPr>
              <a:t>Grounded in more than 65 years of research, ACT is a trusted leader in college and career readiness solutions. </a:t>
            </a:r>
          </a:p>
        </p:txBody>
      </p:sp>
      <p:sp>
        <p:nvSpPr>
          <p:cNvPr id="17" name="Rectangle: Rounded Corners 16">
            <a:extLst>
              <a:ext uri="{FF2B5EF4-FFF2-40B4-BE49-F238E27FC236}">
                <a16:creationId xmlns:a16="http://schemas.microsoft.com/office/drawing/2014/main" id="{688E41BD-4B95-8802-9FA3-4358CA7F413A}"/>
              </a:ext>
            </a:extLst>
          </p:cNvPr>
          <p:cNvSpPr/>
          <p:nvPr/>
        </p:nvSpPr>
        <p:spPr>
          <a:xfrm>
            <a:off x="417535" y="4320827"/>
            <a:ext cx="10515600" cy="1218769"/>
          </a:xfrm>
          <a:prstGeom prst="roundRect">
            <a:avLst>
              <a:gd name="adj" fmla="val 50000"/>
            </a:avLst>
          </a:prstGeom>
          <a:solidFill>
            <a:srgbClr val="FFFFFF">
              <a:alpha val="49020"/>
            </a:srgb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9934A094-564A-5A3C-3989-DD39CCEAB102}"/>
              </a:ext>
            </a:extLst>
          </p:cNvPr>
          <p:cNvSpPr/>
          <p:nvPr/>
        </p:nvSpPr>
        <p:spPr>
          <a:xfrm>
            <a:off x="683349" y="4406817"/>
            <a:ext cx="1046788" cy="104678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52EC149C-89D7-3F4E-8AEF-BE1A0D5225F9}"/>
              </a:ext>
            </a:extLst>
          </p:cNvPr>
          <p:cNvSpPr txBox="1"/>
          <p:nvPr/>
        </p:nvSpPr>
        <p:spPr>
          <a:xfrm>
            <a:off x="1759009" y="4509353"/>
            <a:ext cx="8642498" cy="707886"/>
          </a:xfrm>
          <a:prstGeom prst="rect">
            <a:avLst/>
          </a:prstGeom>
          <a:noFill/>
        </p:spPr>
        <p:txBody>
          <a:bodyPr wrap="square" rtlCol="0">
            <a:spAutoFit/>
          </a:bodyPr>
          <a:lstStyle/>
          <a:p>
            <a:r>
              <a:rPr lang="en-US" sz="2000">
                <a:latin typeface="Montserrat" pitchFamily="2" charset="77"/>
              </a:rPr>
              <a:t>Each year, ACT serves millions of people through schools, government agencies, and employers worldwide.</a:t>
            </a:r>
          </a:p>
        </p:txBody>
      </p:sp>
      <p:sp>
        <p:nvSpPr>
          <p:cNvPr id="2" name="Oval 1">
            <a:extLst>
              <a:ext uri="{FF2B5EF4-FFF2-40B4-BE49-F238E27FC236}">
                <a16:creationId xmlns:a16="http://schemas.microsoft.com/office/drawing/2014/main" id="{7110B630-ED60-0CFE-DE76-72DE02E2B5A7}"/>
              </a:ext>
            </a:extLst>
          </p:cNvPr>
          <p:cNvSpPr/>
          <p:nvPr/>
        </p:nvSpPr>
        <p:spPr>
          <a:xfrm>
            <a:off x="429333" y="1440084"/>
            <a:ext cx="1191744" cy="1191744"/>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Bar graph with upward trend with solid fill">
            <a:extLst>
              <a:ext uri="{FF2B5EF4-FFF2-40B4-BE49-F238E27FC236}">
                <a16:creationId xmlns:a16="http://schemas.microsoft.com/office/drawing/2014/main" id="{707C88AE-F26F-AEC4-5F9A-58B413D9C90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93972" y="1704723"/>
            <a:ext cx="662466" cy="662466"/>
          </a:xfrm>
          <a:prstGeom prst="rect">
            <a:avLst/>
          </a:prstGeom>
        </p:spPr>
      </p:pic>
      <p:sp>
        <p:nvSpPr>
          <p:cNvPr id="6" name="Oval 5">
            <a:extLst>
              <a:ext uri="{FF2B5EF4-FFF2-40B4-BE49-F238E27FC236}">
                <a16:creationId xmlns:a16="http://schemas.microsoft.com/office/drawing/2014/main" id="{61CE5ADD-AD3E-24CF-889A-1A0FC7E6E794}"/>
              </a:ext>
            </a:extLst>
          </p:cNvPr>
          <p:cNvSpPr/>
          <p:nvPr/>
        </p:nvSpPr>
        <p:spPr>
          <a:xfrm>
            <a:off x="429333" y="2893103"/>
            <a:ext cx="1191744" cy="1191744"/>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Ribbon with solid fill">
            <a:extLst>
              <a:ext uri="{FF2B5EF4-FFF2-40B4-BE49-F238E27FC236}">
                <a16:creationId xmlns:a16="http://schemas.microsoft.com/office/drawing/2014/main" id="{A3550DC6-E980-A07B-80D3-D51090B1260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4653" y="3109099"/>
            <a:ext cx="813486" cy="813486"/>
          </a:xfrm>
          <a:prstGeom prst="rect">
            <a:avLst/>
          </a:prstGeom>
        </p:spPr>
      </p:pic>
      <p:sp>
        <p:nvSpPr>
          <p:cNvPr id="21" name="Oval 20">
            <a:extLst>
              <a:ext uri="{FF2B5EF4-FFF2-40B4-BE49-F238E27FC236}">
                <a16:creationId xmlns:a16="http://schemas.microsoft.com/office/drawing/2014/main" id="{14111A9D-1730-D017-EFA3-D60A8C0E24ED}"/>
              </a:ext>
            </a:extLst>
          </p:cNvPr>
          <p:cNvSpPr/>
          <p:nvPr/>
        </p:nvSpPr>
        <p:spPr>
          <a:xfrm>
            <a:off x="429333" y="4333596"/>
            <a:ext cx="1191744" cy="1191744"/>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2" descr="Earth globe: Americas with solid fill">
            <a:extLst>
              <a:ext uri="{FF2B5EF4-FFF2-40B4-BE49-F238E27FC236}">
                <a16:creationId xmlns:a16="http://schemas.microsoft.com/office/drawing/2014/main" id="{70242325-1EEA-FFC3-F17A-A5A595D5B6C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68005" y="4472268"/>
            <a:ext cx="914400" cy="914400"/>
          </a:xfrm>
          <a:prstGeom prst="rect">
            <a:avLst/>
          </a:prstGeom>
        </p:spPr>
      </p:pic>
      <p:sp>
        <p:nvSpPr>
          <p:cNvPr id="3" name="Text Placeholder 9">
            <a:extLst>
              <a:ext uri="{FF2B5EF4-FFF2-40B4-BE49-F238E27FC236}">
                <a16:creationId xmlns:a16="http://schemas.microsoft.com/office/drawing/2014/main" id="{0A93F6BB-29FE-94CD-7D1D-496EBB9AD359}"/>
              </a:ext>
            </a:extLst>
          </p:cNvPr>
          <p:cNvSpPr>
            <a:spLocks noGrp="1"/>
          </p:cNvSpPr>
          <p:nvPr>
            <p:ph type="body" sz="quarter" idx="10" hasCustomPrompt="1"/>
          </p:nvPr>
        </p:nvSpPr>
        <p:spPr>
          <a:xfrm>
            <a:off x="382588" y="187325"/>
            <a:ext cx="6651625" cy="228311"/>
          </a:xfrm>
          <a:prstGeom prst="rect">
            <a:avLst/>
          </a:prstGeom>
        </p:spPr>
        <p:txBody>
          <a:bodyPr/>
          <a:lstStyle>
            <a:lvl1pPr marL="0" indent="0">
              <a:buNone/>
              <a:defRPr sz="1100" b="0" i="0" spc="300">
                <a:solidFill>
                  <a:schemeClr val="tx2"/>
                </a:solidFill>
                <a:latin typeface="Aptos" panose="020B0004020202020204" pitchFamily="34" charset="0"/>
              </a:defRPr>
            </a:lvl1pPr>
            <a:lvl2pPr marL="457200" indent="0">
              <a:buNone/>
              <a:defRPr sz="1100" b="0" i="0" spc="300">
                <a:solidFill>
                  <a:schemeClr val="tx2"/>
                </a:solidFill>
                <a:latin typeface="Aptos" panose="020B0004020202020204" pitchFamily="34" charset="0"/>
              </a:defRPr>
            </a:lvl2pPr>
            <a:lvl3pPr marL="914400" indent="0">
              <a:buNone/>
              <a:defRPr sz="1100" b="0" i="0" spc="300">
                <a:solidFill>
                  <a:schemeClr val="tx2"/>
                </a:solidFill>
                <a:latin typeface="Aptos" panose="020B0004020202020204" pitchFamily="34" charset="0"/>
              </a:defRPr>
            </a:lvl3pPr>
            <a:lvl4pPr marL="1371600" indent="0">
              <a:buNone/>
              <a:defRPr sz="1100" b="0" i="0" spc="300">
                <a:solidFill>
                  <a:schemeClr val="tx2"/>
                </a:solidFill>
                <a:latin typeface="Aptos" panose="020B0004020202020204" pitchFamily="34" charset="0"/>
              </a:defRPr>
            </a:lvl4pPr>
            <a:lvl5pPr marL="1828800" indent="0">
              <a:buNone/>
              <a:defRPr sz="1100" b="0" i="0" spc="300">
                <a:solidFill>
                  <a:schemeClr val="tx2"/>
                </a:solidFill>
                <a:latin typeface="Aptos" panose="020B0004020202020204" pitchFamily="34" charset="0"/>
              </a:defRPr>
            </a:lvl5pPr>
          </a:lstStyle>
          <a:p>
            <a:pPr lvl="0"/>
            <a:r>
              <a:rPr lang="en-US" dirty="0"/>
              <a:t>THE ACT LEGACY</a:t>
            </a:r>
          </a:p>
        </p:txBody>
      </p:sp>
      <p:sp>
        <p:nvSpPr>
          <p:cNvPr id="10" name="Title 9">
            <a:extLst>
              <a:ext uri="{FF2B5EF4-FFF2-40B4-BE49-F238E27FC236}">
                <a16:creationId xmlns:a16="http://schemas.microsoft.com/office/drawing/2014/main" id="{D953D02E-B37E-C5FA-547A-65D16C147E89}"/>
              </a:ext>
            </a:extLst>
          </p:cNvPr>
          <p:cNvSpPr>
            <a:spLocks noGrp="1"/>
          </p:cNvSpPr>
          <p:nvPr>
            <p:ph type="title"/>
          </p:nvPr>
        </p:nvSpPr>
        <p:spPr/>
        <p:txBody>
          <a:bodyPr/>
          <a:lstStyle/>
          <a:p>
            <a:r>
              <a:rPr lang="en-US" dirty="0"/>
              <a:t>Seven decades of service</a:t>
            </a:r>
          </a:p>
        </p:txBody>
      </p:sp>
    </p:spTree>
    <p:extLst>
      <p:ext uri="{BB962C8B-B14F-4D97-AF65-F5344CB8AC3E}">
        <p14:creationId xmlns:p14="http://schemas.microsoft.com/office/powerpoint/2010/main" val="3155236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lue lines with white text&#10;&#10;AI-generated content may be incorrect.">
            <a:extLst>
              <a:ext uri="{FF2B5EF4-FFF2-40B4-BE49-F238E27FC236}">
                <a16:creationId xmlns:a16="http://schemas.microsoft.com/office/drawing/2014/main" id="{351BAC1B-BE71-9CA0-8642-56CA937B4ED5}"/>
              </a:ext>
            </a:extLst>
          </p:cNvPr>
          <p:cNvPicPr>
            <a:picLocks noChangeAspect="1"/>
          </p:cNvPicPr>
          <p:nvPr/>
        </p:nvPicPr>
        <p:blipFill>
          <a:blip r:embed="rId3"/>
          <a:srcRect t="11366"/>
          <a:stretch>
            <a:fillRect/>
          </a:stretch>
        </p:blipFill>
        <p:spPr>
          <a:xfrm>
            <a:off x="2736704" y="1"/>
            <a:ext cx="9455296" cy="5411244"/>
          </a:xfrm>
          <a:prstGeom prst="rect">
            <a:avLst/>
          </a:prstGeom>
        </p:spPr>
      </p:pic>
      <p:sp>
        <p:nvSpPr>
          <p:cNvPr id="6" name="Title 5">
            <a:extLst>
              <a:ext uri="{FF2B5EF4-FFF2-40B4-BE49-F238E27FC236}">
                <a16:creationId xmlns:a16="http://schemas.microsoft.com/office/drawing/2014/main" id="{8A8EA20C-3759-9085-D2C2-EE0338BD2F74}"/>
              </a:ext>
            </a:extLst>
          </p:cNvPr>
          <p:cNvSpPr>
            <a:spLocks noGrp="1"/>
          </p:cNvSpPr>
          <p:nvPr>
            <p:ph type="title"/>
          </p:nvPr>
        </p:nvSpPr>
        <p:spPr/>
        <p:txBody>
          <a:bodyPr/>
          <a:lstStyle/>
          <a:p>
            <a:r>
              <a:rPr lang="en-US" dirty="0"/>
              <a:t>Our mission and value proposition</a:t>
            </a:r>
          </a:p>
        </p:txBody>
      </p:sp>
      <p:sp>
        <p:nvSpPr>
          <p:cNvPr id="2" name="Oval 1">
            <a:extLst>
              <a:ext uri="{FF2B5EF4-FFF2-40B4-BE49-F238E27FC236}">
                <a16:creationId xmlns:a16="http://schemas.microsoft.com/office/drawing/2014/main" id="{ED94B7C4-2F68-D3B0-4761-F61FDEC28041}"/>
              </a:ext>
            </a:extLst>
          </p:cNvPr>
          <p:cNvSpPr/>
          <p:nvPr/>
        </p:nvSpPr>
        <p:spPr>
          <a:xfrm>
            <a:off x="-1405351" y="2820992"/>
            <a:ext cx="5022564" cy="5022564"/>
          </a:xfrm>
          <a:prstGeom prst="ellipse">
            <a:avLst/>
          </a:prstGeom>
          <a:solidFill>
            <a:srgbClr val="2876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10">
            <a:extLst>
              <a:ext uri="{FF2B5EF4-FFF2-40B4-BE49-F238E27FC236}">
                <a16:creationId xmlns:a16="http://schemas.microsoft.com/office/drawing/2014/main" id="{D3797774-ED27-9C37-10CF-A261525DB29C}"/>
              </a:ext>
            </a:extLst>
          </p:cNvPr>
          <p:cNvSpPr txBox="1"/>
          <p:nvPr/>
        </p:nvSpPr>
        <p:spPr>
          <a:xfrm>
            <a:off x="340504" y="4332306"/>
            <a:ext cx="2437892" cy="1530063"/>
          </a:xfrm>
          <a:prstGeom prst="rect">
            <a:avLst/>
          </a:prstGeom>
          <a:noFill/>
          <a:ln/>
        </p:spPr>
        <p:txBody>
          <a:bodyPr wrap="square" lIns="0" tIns="0" rIns="0" bIns="0" rtlCol="0" anchor="ctr"/>
          <a:lstStyle/>
          <a:p>
            <a:pPr marL="0" indent="0" algn="ctr">
              <a:buNone/>
            </a:pPr>
            <a:r>
              <a:rPr lang="en-US" sz="2000" dirty="0">
                <a:solidFill>
                  <a:schemeClr val="bg1"/>
                </a:solidFill>
                <a:ea typeface="Work Sans" pitchFamily="34" charset="-122"/>
                <a:cs typeface="Work Sans" pitchFamily="34" charset="-120"/>
              </a:rPr>
              <a:t>ACT builds choices </a:t>
            </a:r>
            <a:br>
              <a:rPr lang="en-US" sz="2000" dirty="0">
                <a:solidFill>
                  <a:schemeClr val="bg1"/>
                </a:solidFill>
                <a:ea typeface="Work Sans" pitchFamily="34" charset="-122"/>
                <a:cs typeface="Work Sans" pitchFamily="34" charset="-120"/>
              </a:rPr>
            </a:br>
            <a:r>
              <a:rPr lang="en-US" sz="2000" dirty="0">
                <a:solidFill>
                  <a:schemeClr val="bg1"/>
                </a:solidFill>
                <a:ea typeface="Work Sans" pitchFamily="34" charset="-122"/>
                <a:cs typeface="Work Sans" pitchFamily="34" charset="-120"/>
              </a:rPr>
              <a:t>to empower learners  to understand their strengths and confidently shape their college and career success.</a:t>
            </a:r>
          </a:p>
        </p:txBody>
      </p:sp>
      <p:sp>
        <p:nvSpPr>
          <p:cNvPr id="11" name="Text Placeholder 9">
            <a:extLst>
              <a:ext uri="{FF2B5EF4-FFF2-40B4-BE49-F238E27FC236}">
                <a16:creationId xmlns:a16="http://schemas.microsoft.com/office/drawing/2014/main" id="{5F1A7D3F-8E98-41FF-CE0E-AE20BA5FF0A6}"/>
              </a:ext>
            </a:extLst>
          </p:cNvPr>
          <p:cNvSpPr>
            <a:spLocks noGrp="1"/>
          </p:cNvSpPr>
          <p:nvPr>
            <p:ph type="body" sz="quarter" idx="10" hasCustomPrompt="1"/>
          </p:nvPr>
        </p:nvSpPr>
        <p:spPr>
          <a:xfrm>
            <a:off x="382588" y="187325"/>
            <a:ext cx="6651625" cy="228311"/>
          </a:xfrm>
          <a:prstGeom prst="rect">
            <a:avLst/>
          </a:prstGeom>
        </p:spPr>
        <p:txBody>
          <a:bodyPr/>
          <a:lstStyle>
            <a:lvl1pPr marL="0" indent="0">
              <a:buNone/>
              <a:defRPr sz="1100" b="0" i="0" spc="300">
                <a:solidFill>
                  <a:schemeClr val="tx2"/>
                </a:solidFill>
                <a:latin typeface="Aptos" panose="020B0004020202020204" pitchFamily="34" charset="0"/>
              </a:defRPr>
            </a:lvl1pPr>
            <a:lvl2pPr marL="457200" indent="0">
              <a:buNone/>
              <a:defRPr sz="1100" b="0" i="0" spc="300">
                <a:solidFill>
                  <a:schemeClr val="tx2"/>
                </a:solidFill>
                <a:latin typeface="Aptos" panose="020B0004020202020204" pitchFamily="34" charset="0"/>
              </a:defRPr>
            </a:lvl2pPr>
            <a:lvl3pPr marL="914400" indent="0">
              <a:buNone/>
              <a:defRPr sz="1100" b="0" i="0" spc="300">
                <a:solidFill>
                  <a:schemeClr val="tx2"/>
                </a:solidFill>
                <a:latin typeface="Aptos" panose="020B0004020202020204" pitchFamily="34" charset="0"/>
              </a:defRPr>
            </a:lvl3pPr>
            <a:lvl4pPr marL="1371600" indent="0">
              <a:buNone/>
              <a:defRPr sz="1100" b="0" i="0" spc="300">
                <a:solidFill>
                  <a:schemeClr val="tx2"/>
                </a:solidFill>
                <a:latin typeface="Aptos" panose="020B0004020202020204" pitchFamily="34" charset="0"/>
              </a:defRPr>
            </a:lvl4pPr>
            <a:lvl5pPr marL="1828800" indent="0">
              <a:buNone/>
              <a:defRPr sz="1100" b="0" i="0" spc="300">
                <a:solidFill>
                  <a:schemeClr val="tx2"/>
                </a:solidFill>
                <a:latin typeface="Aptos" panose="020B0004020202020204" pitchFamily="34" charset="0"/>
              </a:defRPr>
            </a:lvl5pPr>
          </a:lstStyle>
          <a:p>
            <a:pPr lvl="0"/>
            <a:r>
              <a:rPr lang="en-US" dirty="0"/>
              <a:t>NEW BRAND DIRECTION</a:t>
            </a:r>
          </a:p>
        </p:txBody>
      </p:sp>
    </p:spTree>
    <p:extLst>
      <p:ext uri="{BB962C8B-B14F-4D97-AF65-F5344CB8AC3E}">
        <p14:creationId xmlns:p14="http://schemas.microsoft.com/office/powerpoint/2010/main" val="1326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0D54AF93-C9F8-B3EA-5E0A-49E22270B4E5}"/>
              </a:ext>
            </a:extLst>
          </p:cNvPr>
          <p:cNvSpPr/>
          <p:nvPr/>
        </p:nvSpPr>
        <p:spPr>
          <a:xfrm>
            <a:off x="6096000" y="-453691"/>
            <a:ext cx="4833544" cy="4833544"/>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3008A4-735A-DF2B-9204-F314F2D1932C}"/>
              </a:ext>
            </a:extLst>
          </p:cNvPr>
          <p:cNvSpPr>
            <a:spLocks noGrp="1"/>
          </p:cNvSpPr>
          <p:nvPr>
            <p:ph type="title"/>
          </p:nvPr>
        </p:nvSpPr>
        <p:spPr/>
        <p:txBody>
          <a:bodyPr/>
          <a:lstStyle/>
          <a:p>
            <a:r>
              <a:rPr lang="en-US"/>
              <a:t>ACT by the Numbers</a:t>
            </a:r>
          </a:p>
        </p:txBody>
      </p:sp>
      <p:sp>
        <p:nvSpPr>
          <p:cNvPr id="4" name="TextBox 3">
            <a:extLst>
              <a:ext uri="{FF2B5EF4-FFF2-40B4-BE49-F238E27FC236}">
                <a16:creationId xmlns:a16="http://schemas.microsoft.com/office/drawing/2014/main" id="{B1C32EAA-78EF-159C-B8DD-385806815AE3}"/>
              </a:ext>
            </a:extLst>
          </p:cNvPr>
          <p:cNvSpPr txBox="1"/>
          <p:nvPr/>
        </p:nvSpPr>
        <p:spPr>
          <a:xfrm>
            <a:off x="417535" y="1291590"/>
            <a:ext cx="5231703" cy="2308324"/>
          </a:xfrm>
          <a:prstGeom prst="rect">
            <a:avLst/>
          </a:prstGeom>
          <a:noFill/>
        </p:spPr>
        <p:txBody>
          <a:bodyPr wrap="square" rtlCol="0">
            <a:spAutoFit/>
          </a:bodyPr>
          <a:lstStyle/>
          <a:p>
            <a:r>
              <a:rPr lang="en-US" b="1" dirty="0">
                <a:latin typeface="Aptos" panose="020B0004020202020204" pitchFamily="34" charset="0"/>
              </a:rPr>
              <a:t>The mission of ACT goes beyond helping students get to college. </a:t>
            </a:r>
          </a:p>
          <a:p>
            <a:endParaRPr lang="en-US" dirty="0">
              <a:latin typeface="Aptos" panose="020B0004020202020204" pitchFamily="34" charset="0"/>
            </a:endParaRPr>
          </a:p>
          <a:p>
            <a:r>
              <a:rPr lang="en-US" dirty="0">
                <a:latin typeface="Aptos" panose="020B0004020202020204" pitchFamily="34" charset="0"/>
              </a:rPr>
              <a:t>We’re committed to preparing people for success in both college and career, wherever their pathways may lead. Our holistic solutions support learners at every stage, equipping them with the skills, credentials, and insights they need to thrive.</a:t>
            </a:r>
          </a:p>
        </p:txBody>
      </p:sp>
      <p:sp>
        <p:nvSpPr>
          <p:cNvPr id="7" name="TextBox 6">
            <a:extLst>
              <a:ext uri="{FF2B5EF4-FFF2-40B4-BE49-F238E27FC236}">
                <a16:creationId xmlns:a16="http://schemas.microsoft.com/office/drawing/2014/main" id="{1DA579C3-ABD0-FD00-8CF1-3D7F5FD6EDD6}"/>
              </a:ext>
            </a:extLst>
          </p:cNvPr>
          <p:cNvSpPr txBox="1"/>
          <p:nvPr/>
        </p:nvSpPr>
        <p:spPr>
          <a:xfrm>
            <a:off x="6961091" y="927093"/>
            <a:ext cx="3285263" cy="2308324"/>
          </a:xfrm>
          <a:prstGeom prst="rect">
            <a:avLst/>
          </a:prstGeom>
          <a:noFill/>
        </p:spPr>
        <p:txBody>
          <a:bodyPr wrap="square" lIns="91440" tIns="45720" rIns="91440" bIns="45720" anchor="t">
            <a:spAutoFit/>
          </a:bodyPr>
          <a:lstStyle/>
          <a:p>
            <a:pPr algn="ctr"/>
            <a:r>
              <a:rPr lang="en-US" sz="2400" dirty="0">
                <a:solidFill>
                  <a:srgbClr val="FFF9ED"/>
                </a:solidFill>
                <a:latin typeface="Aptos" panose="020B0004020202020204" pitchFamily="34" charset="0"/>
              </a:rPr>
              <a:t>In 2025, approximately </a:t>
            </a:r>
            <a:br>
              <a:rPr lang="en-US" sz="2400" dirty="0">
                <a:solidFill>
                  <a:srgbClr val="FFF9ED"/>
                </a:solidFill>
                <a:latin typeface="Aptos" panose="020B0004020202020204" pitchFamily="34" charset="0"/>
              </a:rPr>
            </a:br>
            <a:r>
              <a:rPr lang="en-US" sz="4800" b="1" dirty="0">
                <a:solidFill>
                  <a:srgbClr val="FFF9ED"/>
                </a:solidFill>
                <a:latin typeface="Aptos" panose="020B0004020202020204" pitchFamily="34" charset="0"/>
              </a:rPr>
              <a:t>4 million </a:t>
            </a:r>
            <a:br>
              <a:rPr lang="en-US" sz="2400" dirty="0">
                <a:solidFill>
                  <a:srgbClr val="FFF9ED"/>
                </a:solidFill>
                <a:latin typeface="Aptos" panose="020B0004020202020204" pitchFamily="34" charset="0"/>
              </a:rPr>
            </a:br>
            <a:r>
              <a:rPr lang="en-US" sz="2400" dirty="0">
                <a:solidFill>
                  <a:srgbClr val="FFF9ED"/>
                </a:solidFill>
                <a:latin typeface="Aptos" panose="020B0004020202020204" pitchFamily="34" charset="0"/>
              </a:rPr>
              <a:t>ACT and </a:t>
            </a:r>
            <a:r>
              <a:rPr lang="en-US" sz="2400" dirty="0" err="1">
                <a:solidFill>
                  <a:srgbClr val="FFF9ED"/>
                </a:solidFill>
                <a:latin typeface="Aptos" panose="020B0004020202020204" pitchFamily="34" charset="0"/>
              </a:rPr>
              <a:t>PreACT</a:t>
            </a:r>
            <a:r>
              <a:rPr lang="en-US" sz="2400" dirty="0">
                <a:solidFill>
                  <a:srgbClr val="FFF9ED"/>
                </a:solidFill>
                <a:latin typeface="Aptos" panose="020B0004020202020204" pitchFamily="34" charset="0"/>
              </a:rPr>
              <a:t> tests were taken by students across the country.</a:t>
            </a:r>
          </a:p>
        </p:txBody>
      </p:sp>
      <p:sp>
        <p:nvSpPr>
          <p:cNvPr id="5" name="TextBox 4">
            <a:extLst>
              <a:ext uri="{FF2B5EF4-FFF2-40B4-BE49-F238E27FC236}">
                <a16:creationId xmlns:a16="http://schemas.microsoft.com/office/drawing/2014/main" id="{916E8C8E-4060-E36A-A671-8DB8B2E9360F}"/>
              </a:ext>
            </a:extLst>
          </p:cNvPr>
          <p:cNvSpPr txBox="1"/>
          <p:nvPr/>
        </p:nvSpPr>
        <p:spPr>
          <a:xfrm>
            <a:off x="1012006" y="4621891"/>
            <a:ext cx="2658119" cy="1661993"/>
          </a:xfrm>
          <a:prstGeom prst="rect">
            <a:avLst/>
          </a:prstGeom>
          <a:noFill/>
        </p:spPr>
        <p:txBody>
          <a:bodyPr wrap="square" lIns="91440" tIns="45720" rIns="91440" bIns="45720" rtlCol="0" anchor="t">
            <a:spAutoFit/>
          </a:bodyPr>
          <a:lstStyle/>
          <a:p>
            <a:pPr algn="ctr"/>
            <a:r>
              <a:rPr lang="en-US" sz="6600" b="1" dirty="0">
                <a:latin typeface="Aptos" panose="020B0004020202020204" pitchFamily="34" charset="0"/>
              </a:rPr>
              <a:t>1.4m</a:t>
            </a:r>
          </a:p>
          <a:p>
            <a:pPr algn="ctr"/>
            <a:r>
              <a:rPr lang="en-US" dirty="0">
                <a:latin typeface="Aptos" panose="020B0004020202020204" pitchFamily="34" charset="0"/>
              </a:rPr>
              <a:t>seniors took the ACT test in 2025</a:t>
            </a:r>
          </a:p>
        </p:txBody>
      </p:sp>
      <p:sp>
        <p:nvSpPr>
          <p:cNvPr id="13" name="TextBox 12">
            <a:extLst>
              <a:ext uri="{FF2B5EF4-FFF2-40B4-BE49-F238E27FC236}">
                <a16:creationId xmlns:a16="http://schemas.microsoft.com/office/drawing/2014/main" id="{1935F30C-6C64-D5EF-173B-460A16FF45B8}"/>
              </a:ext>
            </a:extLst>
          </p:cNvPr>
          <p:cNvSpPr txBox="1"/>
          <p:nvPr/>
        </p:nvSpPr>
        <p:spPr>
          <a:xfrm>
            <a:off x="4499362" y="4571946"/>
            <a:ext cx="3149152" cy="1754326"/>
          </a:xfrm>
          <a:prstGeom prst="rect">
            <a:avLst/>
          </a:prstGeom>
          <a:noFill/>
        </p:spPr>
        <p:txBody>
          <a:bodyPr wrap="square" lIns="91440" tIns="45720" rIns="91440" bIns="45720" anchor="t">
            <a:spAutoFit/>
          </a:bodyPr>
          <a:lstStyle/>
          <a:p>
            <a:pPr algn="ctr"/>
            <a:r>
              <a:rPr lang="en-US" sz="7200" b="1" dirty="0">
                <a:latin typeface="Aptos" panose="020B0004020202020204" pitchFamily="34" charset="0"/>
              </a:rPr>
              <a:t>1.1m</a:t>
            </a:r>
          </a:p>
          <a:p>
            <a:pPr algn="ctr"/>
            <a:r>
              <a:rPr lang="en-US" dirty="0">
                <a:latin typeface="Aptos" panose="020B0004020202020204" pitchFamily="34" charset="0"/>
              </a:rPr>
              <a:t>students took the ACT test through school-day testing</a:t>
            </a:r>
          </a:p>
        </p:txBody>
      </p:sp>
      <p:sp>
        <p:nvSpPr>
          <p:cNvPr id="15" name="TextBox 14">
            <a:extLst>
              <a:ext uri="{FF2B5EF4-FFF2-40B4-BE49-F238E27FC236}">
                <a16:creationId xmlns:a16="http://schemas.microsoft.com/office/drawing/2014/main" id="{25ACC78A-87DA-E0F5-299C-5F7EFD5DB88E}"/>
              </a:ext>
            </a:extLst>
          </p:cNvPr>
          <p:cNvSpPr txBox="1"/>
          <p:nvPr/>
        </p:nvSpPr>
        <p:spPr>
          <a:xfrm>
            <a:off x="8256310" y="4597611"/>
            <a:ext cx="3149152" cy="1754326"/>
          </a:xfrm>
          <a:prstGeom prst="rect">
            <a:avLst/>
          </a:prstGeom>
          <a:noFill/>
        </p:spPr>
        <p:txBody>
          <a:bodyPr wrap="square" lIns="91440" tIns="45720" rIns="91440" bIns="45720" anchor="t">
            <a:spAutoFit/>
          </a:bodyPr>
          <a:lstStyle/>
          <a:p>
            <a:pPr algn="ctr"/>
            <a:r>
              <a:rPr lang="en-US" sz="7200" b="1" dirty="0">
                <a:latin typeface="Aptos" panose="020B0004020202020204" pitchFamily="34" charset="0"/>
              </a:rPr>
              <a:t>1.5 m+ </a:t>
            </a:r>
          </a:p>
          <a:p>
            <a:pPr algn="ctr"/>
            <a:r>
              <a:rPr lang="en-US" dirty="0">
                <a:latin typeface="Aptos" panose="020B0004020202020204" pitchFamily="34" charset="0"/>
              </a:rPr>
              <a:t>ACT</a:t>
            </a:r>
            <a:r>
              <a:rPr lang="en-US" b="1" dirty="0">
                <a:latin typeface="Aptos" panose="020B0004020202020204" pitchFamily="34" charset="0"/>
              </a:rPr>
              <a:t> </a:t>
            </a:r>
            <a:r>
              <a:rPr lang="en-US" dirty="0">
                <a:latin typeface="Aptos" panose="020B0004020202020204" pitchFamily="34" charset="0"/>
              </a:rPr>
              <a:t>WorkKeys assessments were taken in Fiscal Year 2025</a:t>
            </a:r>
          </a:p>
        </p:txBody>
      </p:sp>
    </p:spTree>
    <p:extLst>
      <p:ext uri="{BB962C8B-B14F-4D97-AF65-F5344CB8AC3E}">
        <p14:creationId xmlns:p14="http://schemas.microsoft.com/office/powerpoint/2010/main" val="2441028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BD776-CCCE-73F7-C9DC-F3A168D83E77}"/>
              </a:ext>
            </a:extLst>
          </p:cNvPr>
          <p:cNvSpPr>
            <a:spLocks noGrp="1"/>
          </p:cNvSpPr>
          <p:nvPr>
            <p:ph type="title"/>
          </p:nvPr>
        </p:nvSpPr>
        <p:spPr/>
        <p:txBody>
          <a:bodyPr/>
          <a:lstStyle/>
          <a:p>
            <a:r>
              <a:rPr lang="en-US"/>
              <a:t>ACT by the Numbers</a:t>
            </a:r>
          </a:p>
        </p:txBody>
      </p:sp>
      <p:sp>
        <p:nvSpPr>
          <p:cNvPr id="4" name="TextBox 3">
            <a:extLst>
              <a:ext uri="{FF2B5EF4-FFF2-40B4-BE49-F238E27FC236}">
                <a16:creationId xmlns:a16="http://schemas.microsoft.com/office/drawing/2014/main" id="{37BC62CD-5093-A509-48BE-63B4082BAAE7}"/>
              </a:ext>
            </a:extLst>
          </p:cNvPr>
          <p:cNvSpPr txBox="1"/>
          <p:nvPr/>
        </p:nvSpPr>
        <p:spPr>
          <a:xfrm>
            <a:off x="417535" y="1250026"/>
            <a:ext cx="4944174" cy="3908762"/>
          </a:xfrm>
          <a:prstGeom prst="rect">
            <a:avLst/>
          </a:prstGeom>
          <a:noFill/>
        </p:spPr>
        <p:txBody>
          <a:bodyPr wrap="square" rtlCol="0">
            <a:spAutoFit/>
          </a:bodyPr>
          <a:lstStyle/>
          <a:p>
            <a:r>
              <a:rPr lang="en-US" sz="2400" b="1" dirty="0">
                <a:latin typeface="Aptos" panose="020B0004020202020204" pitchFamily="34" charset="0"/>
              </a:rPr>
              <a:t>ACT reaches learners locally, nationally, and across the globe.</a:t>
            </a:r>
          </a:p>
          <a:p>
            <a:endParaRPr lang="en-US" sz="2000" dirty="0">
              <a:latin typeface="Aptos" panose="020B0004020202020204" pitchFamily="34" charset="0"/>
            </a:endParaRPr>
          </a:p>
          <a:p>
            <a:r>
              <a:rPr lang="en-US" sz="2000" dirty="0">
                <a:latin typeface="Aptos" panose="020B0004020202020204" pitchFamily="34" charset="0"/>
              </a:rPr>
              <a:t>ACT assessments are delivered through multiple channels to meet the unique needs of learners, educators, and other stakeholders.</a:t>
            </a:r>
          </a:p>
          <a:p>
            <a:endParaRPr lang="en-US" sz="2000" dirty="0">
              <a:latin typeface="Aptos" panose="020B0004020202020204" pitchFamily="34" charset="0"/>
            </a:endParaRPr>
          </a:p>
          <a:p>
            <a:r>
              <a:rPr lang="en-US" sz="2000" dirty="0">
                <a:latin typeface="Aptos" panose="020B0004020202020204" pitchFamily="34" charset="0"/>
              </a:rPr>
              <a:t>Whether at the national scale or through partnerships with states, districts, and international organizations, ACT meets learners where they are.</a:t>
            </a:r>
          </a:p>
        </p:txBody>
      </p:sp>
      <p:sp>
        <p:nvSpPr>
          <p:cNvPr id="3" name="TextBox 2">
            <a:extLst>
              <a:ext uri="{FF2B5EF4-FFF2-40B4-BE49-F238E27FC236}">
                <a16:creationId xmlns:a16="http://schemas.microsoft.com/office/drawing/2014/main" id="{AF7AD358-66E3-5916-0C7A-9A90D991BDC4}"/>
              </a:ext>
            </a:extLst>
          </p:cNvPr>
          <p:cNvSpPr txBox="1"/>
          <p:nvPr/>
        </p:nvSpPr>
        <p:spPr>
          <a:xfrm>
            <a:off x="5868842" y="1245727"/>
            <a:ext cx="4128655" cy="2154436"/>
          </a:xfrm>
          <a:prstGeom prst="rect">
            <a:avLst/>
          </a:prstGeom>
          <a:noFill/>
        </p:spPr>
        <p:txBody>
          <a:bodyPr wrap="square" rtlCol="0">
            <a:spAutoFit/>
          </a:bodyPr>
          <a:lstStyle/>
          <a:p>
            <a:r>
              <a:rPr lang="en-US" sz="8000" dirty="0">
                <a:latin typeface="Aptos" panose="020B0004020202020204" pitchFamily="34" charset="0"/>
              </a:rPr>
              <a:t>1m+</a:t>
            </a:r>
          </a:p>
          <a:p>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p:txBody>
      </p:sp>
      <p:sp>
        <p:nvSpPr>
          <p:cNvPr id="6" name="TextBox 5">
            <a:extLst>
              <a:ext uri="{FF2B5EF4-FFF2-40B4-BE49-F238E27FC236}">
                <a16:creationId xmlns:a16="http://schemas.microsoft.com/office/drawing/2014/main" id="{77C3088C-230C-637F-CFC4-6F7CEA1A69FF}"/>
              </a:ext>
            </a:extLst>
          </p:cNvPr>
          <p:cNvSpPr txBox="1"/>
          <p:nvPr/>
        </p:nvSpPr>
        <p:spPr>
          <a:xfrm>
            <a:off x="8118764" y="1768947"/>
            <a:ext cx="3089564" cy="553998"/>
          </a:xfrm>
          <a:prstGeom prst="rect">
            <a:avLst/>
          </a:prstGeom>
          <a:noFill/>
        </p:spPr>
        <p:txBody>
          <a:bodyPr wrap="square" rtlCol="0">
            <a:spAutoFit/>
          </a:bodyPr>
          <a:lstStyle/>
          <a:p>
            <a:r>
              <a:rPr lang="en-US" dirty="0">
                <a:latin typeface="Aptos" panose="020B0004020202020204" pitchFamily="34" charset="0"/>
              </a:rPr>
              <a:t>State &amp; District Testing</a:t>
            </a:r>
          </a:p>
          <a:p>
            <a:r>
              <a:rPr lang="en-US" sz="1200" dirty="0">
                <a:latin typeface="Aptos" panose="020B0004020202020204" pitchFamily="34" charset="0"/>
              </a:rPr>
              <a:t>State and district-wide school-day testing</a:t>
            </a:r>
          </a:p>
        </p:txBody>
      </p:sp>
      <p:cxnSp>
        <p:nvCxnSpPr>
          <p:cNvPr id="8" name="Straight Connector 7">
            <a:extLst>
              <a:ext uri="{FF2B5EF4-FFF2-40B4-BE49-F238E27FC236}">
                <a16:creationId xmlns:a16="http://schemas.microsoft.com/office/drawing/2014/main" id="{E9767524-F586-D4AD-1C5E-D484538FE2E4}"/>
              </a:ext>
            </a:extLst>
          </p:cNvPr>
          <p:cNvCxnSpPr/>
          <p:nvPr/>
        </p:nvCxnSpPr>
        <p:spPr>
          <a:xfrm>
            <a:off x="5957455" y="2618509"/>
            <a:ext cx="5250873"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A2BDA35-4FD4-1F3D-4F14-FE20D28D35D7}"/>
              </a:ext>
            </a:extLst>
          </p:cNvPr>
          <p:cNvSpPr txBox="1"/>
          <p:nvPr/>
        </p:nvSpPr>
        <p:spPr>
          <a:xfrm>
            <a:off x="5868842" y="2839000"/>
            <a:ext cx="4128655" cy="2154436"/>
          </a:xfrm>
          <a:prstGeom prst="rect">
            <a:avLst/>
          </a:prstGeom>
          <a:noFill/>
        </p:spPr>
        <p:txBody>
          <a:bodyPr wrap="square" rtlCol="0">
            <a:spAutoFit/>
          </a:bodyPr>
          <a:lstStyle/>
          <a:p>
            <a:r>
              <a:rPr lang="en-US" sz="8000" dirty="0">
                <a:latin typeface="Aptos" panose="020B0004020202020204" pitchFamily="34" charset="0"/>
              </a:rPr>
              <a:t>745k+</a:t>
            </a:r>
          </a:p>
          <a:p>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p:txBody>
      </p:sp>
      <p:sp>
        <p:nvSpPr>
          <p:cNvPr id="10" name="TextBox 9">
            <a:extLst>
              <a:ext uri="{FF2B5EF4-FFF2-40B4-BE49-F238E27FC236}">
                <a16:creationId xmlns:a16="http://schemas.microsoft.com/office/drawing/2014/main" id="{499E84B6-A8E1-DD36-EBB5-5042AF322304}"/>
              </a:ext>
            </a:extLst>
          </p:cNvPr>
          <p:cNvSpPr txBox="1"/>
          <p:nvPr/>
        </p:nvSpPr>
        <p:spPr>
          <a:xfrm>
            <a:off x="8797637" y="3362220"/>
            <a:ext cx="3089564" cy="553998"/>
          </a:xfrm>
          <a:prstGeom prst="rect">
            <a:avLst/>
          </a:prstGeom>
          <a:noFill/>
        </p:spPr>
        <p:txBody>
          <a:bodyPr wrap="square" rtlCol="0">
            <a:spAutoFit/>
          </a:bodyPr>
          <a:lstStyle/>
          <a:p>
            <a:r>
              <a:rPr lang="en-US" dirty="0">
                <a:latin typeface="Aptos" panose="020B0004020202020204" pitchFamily="34" charset="0"/>
              </a:rPr>
              <a:t>National Testing</a:t>
            </a:r>
          </a:p>
          <a:p>
            <a:r>
              <a:rPr lang="en-US" sz="1200" dirty="0">
                <a:latin typeface="Aptos" panose="020B0004020202020204" pitchFamily="34" charset="0"/>
                <a:cs typeface="Aparajita" panose="02020603050405020304" pitchFamily="18" charset="0"/>
              </a:rPr>
              <a:t>Saturday testing open to all students</a:t>
            </a:r>
          </a:p>
        </p:txBody>
      </p:sp>
      <p:cxnSp>
        <p:nvCxnSpPr>
          <p:cNvPr id="11" name="Straight Connector 10">
            <a:extLst>
              <a:ext uri="{FF2B5EF4-FFF2-40B4-BE49-F238E27FC236}">
                <a16:creationId xmlns:a16="http://schemas.microsoft.com/office/drawing/2014/main" id="{7E7E8560-610F-4EAB-1908-79BF8FC3C67E}"/>
              </a:ext>
            </a:extLst>
          </p:cNvPr>
          <p:cNvCxnSpPr/>
          <p:nvPr/>
        </p:nvCxnSpPr>
        <p:spPr>
          <a:xfrm>
            <a:off x="5957455" y="4211782"/>
            <a:ext cx="5250873"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CA90B415-9D25-38D1-4864-39283FF1FA1A}"/>
              </a:ext>
            </a:extLst>
          </p:cNvPr>
          <p:cNvSpPr txBox="1"/>
          <p:nvPr/>
        </p:nvSpPr>
        <p:spPr>
          <a:xfrm>
            <a:off x="5868842" y="4432273"/>
            <a:ext cx="4128655" cy="2154436"/>
          </a:xfrm>
          <a:prstGeom prst="rect">
            <a:avLst/>
          </a:prstGeom>
          <a:noFill/>
        </p:spPr>
        <p:txBody>
          <a:bodyPr wrap="square" rtlCol="0">
            <a:spAutoFit/>
          </a:bodyPr>
          <a:lstStyle/>
          <a:p>
            <a:r>
              <a:rPr lang="en-US" sz="8000" dirty="0">
                <a:latin typeface="Aptos" panose="020B0004020202020204" pitchFamily="34" charset="0"/>
              </a:rPr>
              <a:t>29.5k+</a:t>
            </a:r>
          </a:p>
          <a:p>
            <a:endParaRPr lang="en-US" dirty="0">
              <a:latin typeface="Aptos" panose="020B0004020202020204" pitchFamily="34" charset="0"/>
            </a:endParaRPr>
          </a:p>
          <a:p>
            <a:endParaRPr lang="en-US" dirty="0">
              <a:latin typeface="Aptos" panose="020B0004020202020204" pitchFamily="34" charset="0"/>
            </a:endParaRPr>
          </a:p>
          <a:p>
            <a:endParaRPr lang="en-US" dirty="0">
              <a:latin typeface="Aptos" panose="020B0004020202020204" pitchFamily="34" charset="0"/>
            </a:endParaRPr>
          </a:p>
        </p:txBody>
      </p:sp>
      <p:sp>
        <p:nvSpPr>
          <p:cNvPr id="13" name="TextBox 12">
            <a:extLst>
              <a:ext uri="{FF2B5EF4-FFF2-40B4-BE49-F238E27FC236}">
                <a16:creationId xmlns:a16="http://schemas.microsoft.com/office/drawing/2014/main" id="{7408BD59-DE2A-EE97-8EBE-B2243EC25583}"/>
              </a:ext>
            </a:extLst>
          </p:cNvPr>
          <p:cNvSpPr txBox="1"/>
          <p:nvPr/>
        </p:nvSpPr>
        <p:spPr>
          <a:xfrm>
            <a:off x="8959848" y="4955493"/>
            <a:ext cx="3089564" cy="553998"/>
          </a:xfrm>
          <a:prstGeom prst="rect">
            <a:avLst/>
          </a:prstGeom>
          <a:noFill/>
        </p:spPr>
        <p:txBody>
          <a:bodyPr wrap="square" rtlCol="0">
            <a:spAutoFit/>
          </a:bodyPr>
          <a:lstStyle/>
          <a:p>
            <a:r>
              <a:rPr lang="en-US" dirty="0">
                <a:latin typeface="Aptos" panose="020B0004020202020204" pitchFamily="34" charset="0"/>
              </a:rPr>
              <a:t>International Testing</a:t>
            </a:r>
          </a:p>
          <a:p>
            <a:r>
              <a:rPr lang="en-US" sz="1200" dirty="0">
                <a:latin typeface="Aptos" panose="020B0004020202020204" pitchFamily="34" charset="0"/>
              </a:rPr>
              <a:t>Global testing</a:t>
            </a:r>
          </a:p>
        </p:txBody>
      </p:sp>
    </p:spTree>
    <p:extLst>
      <p:ext uri="{BB962C8B-B14F-4D97-AF65-F5344CB8AC3E}">
        <p14:creationId xmlns:p14="http://schemas.microsoft.com/office/powerpoint/2010/main" val="2641922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0BF3B-6018-EA77-66A0-DB3F351E7F5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487877C-6B70-366D-4757-5A40D2624CDC}"/>
              </a:ext>
            </a:extLst>
          </p:cNvPr>
          <p:cNvSpPr/>
          <p:nvPr/>
        </p:nvSpPr>
        <p:spPr>
          <a:xfrm>
            <a:off x="0" y="0"/>
            <a:ext cx="12192000" cy="1540042"/>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pic>
        <p:nvPicPr>
          <p:cNvPr id="4" name="Graphic 3">
            <a:extLst>
              <a:ext uri="{FF2B5EF4-FFF2-40B4-BE49-F238E27FC236}">
                <a16:creationId xmlns:a16="http://schemas.microsoft.com/office/drawing/2014/main" id="{C55E8D12-DD03-B7B0-A1DE-C0731D0159B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3558" y="185692"/>
            <a:ext cx="1167865" cy="1167865"/>
          </a:xfrm>
          <a:prstGeom prst="rect">
            <a:avLst/>
          </a:prstGeom>
        </p:spPr>
      </p:pic>
      <p:sp>
        <p:nvSpPr>
          <p:cNvPr id="5" name="TextBox 4">
            <a:extLst>
              <a:ext uri="{FF2B5EF4-FFF2-40B4-BE49-F238E27FC236}">
                <a16:creationId xmlns:a16="http://schemas.microsoft.com/office/drawing/2014/main" id="{8930BBDC-E583-7DFF-3795-134FF180EF96}"/>
              </a:ext>
            </a:extLst>
          </p:cNvPr>
          <p:cNvSpPr txBox="1"/>
          <p:nvPr/>
        </p:nvSpPr>
        <p:spPr>
          <a:xfrm>
            <a:off x="1938061" y="53998"/>
            <a:ext cx="9920859"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FFFF"/>
                </a:solidFill>
                <a:effectLst/>
                <a:uLnTx/>
                <a:uFillTx/>
                <a:latin typeface="Montserrat" panose="00000500000000000000" pitchFamily="2" charset="0"/>
                <a:ea typeface="+mn-ea"/>
                <a:cs typeface="Arial" panose="020B0604020202020204" pitchFamily="34" charset="0"/>
              </a:rPr>
              <a:t>Participation and the average ACT Composite score remained fairly steady for the class of 2025, compared to the classes of 2024 and 2023.</a:t>
            </a:r>
          </a:p>
        </p:txBody>
      </p:sp>
      <p:sp>
        <p:nvSpPr>
          <p:cNvPr id="6" name="Rectangle 5">
            <a:extLst>
              <a:ext uri="{FF2B5EF4-FFF2-40B4-BE49-F238E27FC236}">
                <a16:creationId xmlns:a16="http://schemas.microsoft.com/office/drawing/2014/main" id="{DF236C17-48B6-B1F5-A622-26F7B5A7D59E}"/>
              </a:ext>
            </a:extLst>
          </p:cNvPr>
          <p:cNvSpPr/>
          <p:nvPr/>
        </p:nvSpPr>
        <p:spPr>
          <a:xfrm>
            <a:off x="5921514" y="1553984"/>
            <a:ext cx="6270486" cy="5304016"/>
          </a:xfrm>
          <a:prstGeom prst="rect">
            <a:avLst/>
          </a:prstGeom>
          <a:solidFill>
            <a:srgbClr val="D1EE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pic>
        <p:nvPicPr>
          <p:cNvPr id="12" name="Graphic 11">
            <a:extLst>
              <a:ext uri="{FF2B5EF4-FFF2-40B4-BE49-F238E27FC236}">
                <a16:creationId xmlns:a16="http://schemas.microsoft.com/office/drawing/2014/main" id="{5D2804A7-83F6-233D-A0FA-4727AF7D63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22944" y="1986473"/>
            <a:ext cx="1667627" cy="1667627"/>
          </a:xfrm>
          <a:prstGeom prst="rect">
            <a:avLst/>
          </a:prstGeom>
        </p:spPr>
      </p:pic>
      <p:sp>
        <p:nvSpPr>
          <p:cNvPr id="13" name="TextBox 12">
            <a:extLst>
              <a:ext uri="{FF2B5EF4-FFF2-40B4-BE49-F238E27FC236}">
                <a16:creationId xmlns:a16="http://schemas.microsoft.com/office/drawing/2014/main" id="{0EAC59BD-EA8F-4FBF-CB5A-F9B7823364D5}"/>
              </a:ext>
            </a:extLst>
          </p:cNvPr>
          <p:cNvSpPr txBox="1"/>
          <p:nvPr/>
        </p:nvSpPr>
        <p:spPr>
          <a:xfrm>
            <a:off x="5921513" y="3701235"/>
            <a:ext cx="620381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C2F5D"/>
                </a:solidFill>
                <a:effectLst/>
                <a:uLnTx/>
                <a:uFillTx/>
                <a:latin typeface="Montserrat" panose="00000500000000000000" pitchFamily="2" charset="0"/>
                <a:ea typeface="+mn-ea"/>
                <a:cs typeface="Arial" panose="020B0604020202020204" pitchFamily="34" charset="0"/>
              </a:rPr>
              <a:t>ACT-tested students came from all 50 states</a:t>
            </a:r>
            <a:r>
              <a:rPr kumimoji="0" lang="en-US" sz="2000" b="0" i="0" u="none" strike="noStrike" kern="1200" cap="none" spc="0" normalizeH="0" baseline="0" noProof="0">
                <a:ln>
                  <a:noFill/>
                </a:ln>
                <a:solidFill>
                  <a:srgbClr val="1C2F5D"/>
                </a:solidFill>
                <a:effectLst/>
                <a:uLnTx/>
                <a:uFillTx/>
                <a:latin typeface="Montserrat" panose="00000500000000000000" pitchFamily="2" charset="0"/>
                <a:ea typeface="+mn-ea"/>
                <a:cs typeface="Arial" panose="020B0604020202020204" pitchFamily="34" charset="0"/>
              </a:rPr>
              <a:t>, with more than two-thirds of graduates testing on a school day.</a:t>
            </a:r>
          </a:p>
        </p:txBody>
      </p:sp>
      <p:grpSp>
        <p:nvGrpSpPr>
          <p:cNvPr id="23" name="Group 22">
            <a:extLst>
              <a:ext uri="{FF2B5EF4-FFF2-40B4-BE49-F238E27FC236}">
                <a16:creationId xmlns:a16="http://schemas.microsoft.com/office/drawing/2014/main" id="{0252F794-FA47-7977-DA0F-EC27CC10DEB9}"/>
              </a:ext>
            </a:extLst>
          </p:cNvPr>
          <p:cNvGrpSpPr/>
          <p:nvPr/>
        </p:nvGrpSpPr>
        <p:grpSpPr>
          <a:xfrm>
            <a:off x="6154482" y="4489617"/>
            <a:ext cx="5830774" cy="2358466"/>
            <a:chOff x="6519198" y="3924001"/>
            <a:chExt cx="5457980" cy="2358466"/>
          </a:xfrm>
        </p:grpSpPr>
        <p:grpSp>
          <p:nvGrpSpPr>
            <p:cNvPr id="15" name="Group 14">
              <a:extLst>
                <a:ext uri="{FF2B5EF4-FFF2-40B4-BE49-F238E27FC236}">
                  <a16:creationId xmlns:a16="http://schemas.microsoft.com/office/drawing/2014/main" id="{5E074359-135B-4EA9-3CA1-4A834943A3A6}"/>
                </a:ext>
              </a:extLst>
            </p:cNvPr>
            <p:cNvGrpSpPr/>
            <p:nvPr/>
          </p:nvGrpSpPr>
          <p:grpSpPr>
            <a:xfrm>
              <a:off x="9379092" y="3924001"/>
              <a:ext cx="2394513" cy="1601798"/>
              <a:chOff x="5000694" y="1966382"/>
              <a:chExt cx="2394513" cy="1601798"/>
            </a:xfrm>
          </p:grpSpPr>
          <p:sp>
            <p:nvSpPr>
              <p:cNvPr id="16" name="TextBox 15">
                <a:extLst>
                  <a:ext uri="{FF2B5EF4-FFF2-40B4-BE49-F238E27FC236}">
                    <a16:creationId xmlns:a16="http://schemas.microsoft.com/office/drawing/2014/main" id="{BEC0E4CF-BFE7-F3B9-0279-00864CCFE2E1}"/>
                  </a:ext>
                </a:extLst>
              </p:cNvPr>
              <p:cNvSpPr txBox="1"/>
              <p:nvPr/>
            </p:nvSpPr>
            <p:spPr>
              <a:xfrm>
                <a:off x="5367867" y="1966382"/>
                <a:ext cx="160866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rgbClr val="00B07B"/>
                    </a:solidFill>
                    <a:effectLst/>
                    <a:uLnTx/>
                    <a:uFillTx/>
                    <a:latin typeface="Montserrat" panose="00000500000000000000" pitchFamily="2" charset="0"/>
                    <a:ea typeface="+mn-ea"/>
                    <a:cs typeface="Arial" panose="020B0604020202020204" pitchFamily="34" charset="0"/>
                  </a:rPr>
                  <a:t>69</a:t>
                </a:r>
              </a:p>
            </p:txBody>
          </p:sp>
          <p:sp>
            <p:nvSpPr>
              <p:cNvPr id="17" name="TextBox 16">
                <a:extLst>
                  <a:ext uri="{FF2B5EF4-FFF2-40B4-BE49-F238E27FC236}">
                    <a16:creationId xmlns:a16="http://schemas.microsoft.com/office/drawing/2014/main" id="{F44F5EFD-C73D-57AA-99AE-0DB63C43C406}"/>
                  </a:ext>
                </a:extLst>
              </p:cNvPr>
              <p:cNvSpPr txBox="1"/>
              <p:nvPr/>
            </p:nvSpPr>
            <p:spPr>
              <a:xfrm>
                <a:off x="5000694" y="3044960"/>
                <a:ext cx="2394513"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B07B"/>
                    </a:solidFill>
                    <a:effectLst/>
                    <a:uLnTx/>
                    <a:uFillTx/>
                    <a:latin typeface="Montserrat" panose="00000500000000000000" pitchFamily="2" charset="0"/>
                    <a:ea typeface="+mn-ea"/>
                    <a:cs typeface="Arial" panose="020B0604020202020204" pitchFamily="34" charset="0"/>
                  </a:rPr>
                  <a:t>PERCENT</a:t>
                </a:r>
              </a:p>
            </p:txBody>
          </p:sp>
        </p:grpSp>
        <p:grpSp>
          <p:nvGrpSpPr>
            <p:cNvPr id="18" name="Group 17">
              <a:extLst>
                <a:ext uri="{FF2B5EF4-FFF2-40B4-BE49-F238E27FC236}">
                  <a16:creationId xmlns:a16="http://schemas.microsoft.com/office/drawing/2014/main" id="{91C6A576-9CE3-AFEB-77F0-41C089153FA5}"/>
                </a:ext>
              </a:extLst>
            </p:cNvPr>
            <p:cNvGrpSpPr/>
            <p:nvPr/>
          </p:nvGrpSpPr>
          <p:grpSpPr>
            <a:xfrm>
              <a:off x="6912120" y="3924001"/>
              <a:ext cx="1608668" cy="1601798"/>
              <a:chOff x="3759199" y="1966382"/>
              <a:chExt cx="1608668" cy="1601798"/>
            </a:xfrm>
          </p:grpSpPr>
          <p:sp>
            <p:nvSpPr>
              <p:cNvPr id="19" name="TextBox 18">
                <a:extLst>
                  <a:ext uri="{FF2B5EF4-FFF2-40B4-BE49-F238E27FC236}">
                    <a16:creationId xmlns:a16="http://schemas.microsoft.com/office/drawing/2014/main" id="{03262DE0-5029-77DD-33EF-344EACDDA4C8}"/>
                  </a:ext>
                </a:extLst>
              </p:cNvPr>
              <p:cNvSpPr txBox="1"/>
              <p:nvPr/>
            </p:nvSpPr>
            <p:spPr>
              <a:xfrm>
                <a:off x="3759199" y="1966382"/>
                <a:ext cx="160866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a:noFill/>
                    </a:ln>
                    <a:solidFill>
                      <a:srgbClr val="00B07B"/>
                    </a:solidFill>
                    <a:effectLst/>
                    <a:uLnTx/>
                    <a:uFillTx/>
                    <a:latin typeface="Montserrat" panose="00000500000000000000" pitchFamily="2" charset="0"/>
                    <a:ea typeface="+mn-ea"/>
                    <a:cs typeface="Arial" panose="020B0604020202020204" pitchFamily="34" charset="0"/>
                  </a:rPr>
                  <a:t>15</a:t>
                </a:r>
              </a:p>
            </p:txBody>
          </p:sp>
          <p:sp>
            <p:nvSpPr>
              <p:cNvPr id="20" name="TextBox 19">
                <a:extLst>
                  <a:ext uri="{FF2B5EF4-FFF2-40B4-BE49-F238E27FC236}">
                    <a16:creationId xmlns:a16="http://schemas.microsoft.com/office/drawing/2014/main" id="{603858DE-DFF0-7085-CD23-11C11C0C4EF5}"/>
                  </a:ext>
                </a:extLst>
              </p:cNvPr>
              <p:cNvSpPr txBox="1"/>
              <p:nvPr/>
            </p:nvSpPr>
            <p:spPr>
              <a:xfrm>
                <a:off x="3759199" y="3044960"/>
                <a:ext cx="160866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B07B"/>
                    </a:solidFill>
                    <a:effectLst/>
                    <a:uLnTx/>
                    <a:uFillTx/>
                    <a:latin typeface="Montserrat" panose="00000500000000000000" pitchFamily="2" charset="0"/>
                    <a:ea typeface="+mn-ea"/>
                    <a:cs typeface="Arial" panose="020B0604020202020204" pitchFamily="34" charset="0"/>
                  </a:rPr>
                  <a:t>STATES</a:t>
                </a:r>
              </a:p>
            </p:txBody>
          </p:sp>
        </p:grpSp>
        <p:sp>
          <p:nvSpPr>
            <p:cNvPr id="21" name="TextBox 20">
              <a:extLst>
                <a:ext uri="{FF2B5EF4-FFF2-40B4-BE49-F238E27FC236}">
                  <a16:creationId xmlns:a16="http://schemas.microsoft.com/office/drawing/2014/main" id="{5346CB5C-9008-E937-563C-29DD7734B3B3}"/>
                </a:ext>
              </a:extLst>
            </p:cNvPr>
            <p:cNvSpPr txBox="1"/>
            <p:nvPr/>
          </p:nvSpPr>
          <p:spPr>
            <a:xfrm>
              <a:off x="6519198" y="5431069"/>
              <a:ext cx="239451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7B"/>
                  </a:solidFill>
                  <a:effectLst/>
                  <a:uLnTx/>
                  <a:uFillTx/>
                  <a:latin typeface="Montserrat" panose="00000500000000000000" pitchFamily="2" charset="0"/>
                  <a:ea typeface="+mn-ea"/>
                  <a:cs typeface="Arial" panose="020B0604020202020204" pitchFamily="34" charset="0"/>
                </a:rPr>
                <a:t>Tested more than 90% of their graduates with the ACT. </a:t>
              </a:r>
            </a:p>
          </p:txBody>
        </p:sp>
        <p:sp>
          <p:nvSpPr>
            <p:cNvPr id="22" name="TextBox 21">
              <a:extLst>
                <a:ext uri="{FF2B5EF4-FFF2-40B4-BE49-F238E27FC236}">
                  <a16:creationId xmlns:a16="http://schemas.microsoft.com/office/drawing/2014/main" id="{12E69259-7B80-37F9-09F7-947D1A5DED2C}"/>
                </a:ext>
              </a:extLst>
            </p:cNvPr>
            <p:cNvSpPr txBox="1"/>
            <p:nvPr/>
          </p:nvSpPr>
          <p:spPr>
            <a:xfrm>
              <a:off x="9175520" y="5451470"/>
              <a:ext cx="2801658"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B07B"/>
                  </a:solidFill>
                  <a:effectLst/>
                  <a:uLnTx/>
                  <a:uFillTx/>
                  <a:latin typeface="Montserrat" panose="00000500000000000000" pitchFamily="2" charset="0"/>
                  <a:ea typeface="+mn-ea"/>
                  <a:cs typeface="Arial" panose="020B0604020202020204" pitchFamily="34" charset="0"/>
                </a:rPr>
                <a:t>of 2025 graduates took their most recent ACT test in a school-day administration, compared to 34% in 2016.</a:t>
              </a:r>
            </a:p>
          </p:txBody>
        </p:sp>
      </p:grpSp>
      <p:pic>
        <p:nvPicPr>
          <p:cNvPr id="14" name="Picture 13">
            <a:extLst>
              <a:ext uri="{FF2B5EF4-FFF2-40B4-BE49-F238E27FC236}">
                <a16:creationId xmlns:a16="http://schemas.microsoft.com/office/drawing/2014/main" id="{436EAC67-A1BC-508A-B792-996CDC9D08D0}"/>
              </a:ext>
            </a:extLst>
          </p:cNvPr>
          <p:cNvPicPr>
            <a:picLocks noChangeAspect="1"/>
          </p:cNvPicPr>
          <p:nvPr/>
        </p:nvPicPr>
        <p:blipFill>
          <a:blip r:embed="rId5"/>
          <a:srcRect l="18529" b="-3381"/>
          <a:stretch>
            <a:fillRect/>
          </a:stretch>
        </p:blipFill>
        <p:spPr>
          <a:xfrm>
            <a:off x="131491" y="1539249"/>
            <a:ext cx="5788161" cy="3565395"/>
          </a:xfrm>
          <a:prstGeom prst="rect">
            <a:avLst/>
          </a:prstGeom>
        </p:spPr>
      </p:pic>
      <p:sp>
        <p:nvSpPr>
          <p:cNvPr id="24" name="Rectangle 23">
            <a:extLst>
              <a:ext uri="{FF2B5EF4-FFF2-40B4-BE49-F238E27FC236}">
                <a16:creationId xmlns:a16="http://schemas.microsoft.com/office/drawing/2014/main" id="{5B5139C3-68FA-FF29-4058-3DD2C15EFF94}"/>
              </a:ext>
            </a:extLst>
          </p:cNvPr>
          <p:cNvSpPr/>
          <p:nvPr/>
        </p:nvSpPr>
        <p:spPr>
          <a:xfrm>
            <a:off x="131491" y="5290336"/>
            <a:ext cx="324335" cy="268329"/>
          </a:xfrm>
          <a:prstGeom prst="rect">
            <a:avLst/>
          </a:prstGeom>
          <a:solidFill>
            <a:srgbClr val="00B8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14AF9466-8FF1-D1C7-975A-669B3890BB89}"/>
              </a:ext>
            </a:extLst>
          </p:cNvPr>
          <p:cNvSpPr/>
          <p:nvPr/>
        </p:nvSpPr>
        <p:spPr>
          <a:xfrm>
            <a:off x="131491" y="5790101"/>
            <a:ext cx="324335" cy="2683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Isosceles Triangle 25">
            <a:extLst>
              <a:ext uri="{FF2B5EF4-FFF2-40B4-BE49-F238E27FC236}">
                <a16:creationId xmlns:a16="http://schemas.microsoft.com/office/drawing/2014/main" id="{C7FC7C52-4E4C-2E11-07B5-D2C6D871CB39}"/>
              </a:ext>
            </a:extLst>
          </p:cNvPr>
          <p:cNvSpPr/>
          <p:nvPr/>
        </p:nvSpPr>
        <p:spPr>
          <a:xfrm>
            <a:off x="131492" y="6288749"/>
            <a:ext cx="324334" cy="268329"/>
          </a:xfrm>
          <a:prstGeom prst="triangl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ontserrat"/>
              <a:ea typeface="+mn-ea"/>
              <a:cs typeface="+mn-cs"/>
            </a:endParaRPr>
          </a:p>
        </p:txBody>
      </p:sp>
      <p:sp>
        <p:nvSpPr>
          <p:cNvPr id="28" name="TextBox 27">
            <a:extLst>
              <a:ext uri="{FF2B5EF4-FFF2-40B4-BE49-F238E27FC236}">
                <a16:creationId xmlns:a16="http://schemas.microsoft.com/office/drawing/2014/main" id="{4CEAA328-B384-856F-A318-33C6F3B60B79}"/>
              </a:ext>
            </a:extLst>
          </p:cNvPr>
          <p:cNvSpPr txBox="1"/>
          <p:nvPr/>
        </p:nvSpPr>
        <p:spPr>
          <a:xfrm>
            <a:off x="546968" y="5204900"/>
            <a:ext cx="5372684"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E5D"/>
                </a:solidFill>
                <a:effectLst/>
                <a:uLnTx/>
                <a:uFillTx/>
                <a:latin typeface="Montserrat" panose="00000500000000000000" pitchFamily="2" charset="0"/>
                <a:ea typeface="+mn-ea"/>
                <a:cs typeface="+mn-cs"/>
              </a:rPr>
              <a:t>Tested 90%+ of 2025 graduates as part of a state testing program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E5D"/>
                </a:solidFill>
                <a:effectLst/>
                <a:uLnTx/>
                <a:uFillTx/>
                <a:latin typeface="Montserrat" panose="00000500000000000000" pitchFamily="2" charset="0"/>
                <a:ea typeface="+mn-ea"/>
                <a:cs typeface="+mn-cs"/>
              </a:rPr>
              <a:t>(15 states)</a:t>
            </a:r>
          </a:p>
        </p:txBody>
      </p:sp>
      <p:sp>
        <p:nvSpPr>
          <p:cNvPr id="30" name="TextBox 29">
            <a:extLst>
              <a:ext uri="{FF2B5EF4-FFF2-40B4-BE49-F238E27FC236}">
                <a16:creationId xmlns:a16="http://schemas.microsoft.com/office/drawing/2014/main" id="{45CE55D3-03F1-829E-4E08-254D2A03FE4C}"/>
              </a:ext>
            </a:extLst>
          </p:cNvPr>
          <p:cNvSpPr txBox="1"/>
          <p:nvPr/>
        </p:nvSpPr>
        <p:spPr>
          <a:xfrm>
            <a:off x="546968" y="5726081"/>
            <a:ext cx="532782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E5D"/>
                </a:solidFill>
                <a:effectLst/>
                <a:uLnTx/>
                <a:uFillTx/>
                <a:latin typeface="Montserrat" panose="00000500000000000000" pitchFamily="2" charset="0"/>
                <a:ea typeface="+mn-ea"/>
                <a:cs typeface="+mn-cs"/>
              </a:rPr>
              <a:t>Tested &lt;90%+ of 2025 graduates as part of a state testing program (8 states)</a:t>
            </a:r>
          </a:p>
        </p:txBody>
      </p:sp>
      <p:sp>
        <p:nvSpPr>
          <p:cNvPr id="31" name="TextBox 30">
            <a:extLst>
              <a:ext uri="{FF2B5EF4-FFF2-40B4-BE49-F238E27FC236}">
                <a16:creationId xmlns:a16="http://schemas.microsoft.com/office/drawing/2014/main" id="{DD435056-5BC5-6C52-CA07-A757C3AC00E8}"/>
              </a:ext>
            </a:extLst>
          </p:cNvPr>
          <p:cNvSpPr txBox="1"/>
          <p:nvPr/>
        </p:nvSpPr>
        <p:spPr>
          <a:xfrm>
            <a:off x="546968" y="6227517"/>
            <a:ext cx="511034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E5D"/>
                </a:solidFill>
                <a:effectLst/>
                <a:uLnTx/>
                <a:uFillTx/>
                <a:latin typeface="Montserrat" panose="00000500000000000000" pitchFamily="2" charset="0"/>
                <a:ea typeface="+mn-ea"/>
                <a:cs typeface="+mn-cs"/>
              </a:rPr>
              <a:t>ACT used for ESSA accountability in 2024-25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2E5D"/>
                </a:solidFill>
                <a:effectLst/>
                <a:uLnTx/>
                <a:uFillTx/>
                <a:latin typeface="Montserrat" panose="00000500000000000000" pitchFamily="2" charset="0"/>
                <a:ea typeface="+mn-ea"/>
                <a:cs typeface="+mn-cs"/>
              </a:rPr>
              <a:t>(8 states)</a:t>
            </a:r>
          </a:p>
        </p:txBody>
      </p:sp>
    </p:spTree>
    <p:extLst>
      <p:ext uri="{BB962C8B-B14F-4D97-AF65-F5344CB8AC3E}">
        <p14:creationId xmlns:p14="http://schemas.microsoft.com/office/powerpoint/2010/main" val="945810028"/>
      </p:ext>
    </p:extLst>
  </p:cSld>
  <p:clrMapOvr>
    <a:masterClrMapping/>
  </p:clrMapOvr>
</p:sld>
</file>

<file path=ppt/theme/theme1.xml><?xml version="1.0" encoding="utf-8"?>
<a:theme xmlns:a="http://schemas.openxmlformats.org/drawingml/2006/main" name="1_Office Theme">
  <a:themeElements>
    <a:clrScheme name="ACT Corporate">
      <a:dk1>
        <a:srgbClr val="002E5D"/>
      </a:dk1>
      <a:lt1>
        <a:srgbClr val="FFFFFF"/>
      </a:lt1>
      <a:dk2>
        <a:srgbClr val="2875B5"/>
      </a:dk2>
      <a:lt2>
        <a:srgbClr val="D9D9D6"/>
      </a:lt2>
      <a:accent1>
        <a:srgbClr val="00BFB8"/>
      </a:accent1>
      <a:accent2>
        <a:srgbClr val="00B27B"/>
      </a:accent2>
      <a:accent3>
        <a:srgbClr val="F94868"/>
      </a:accent3>
      <a:accent4>
        <a:srgbClr val="FF8204"/>
      </a:accent4>
      <a:accent5>
        <a:srgbClr val="A539B2"/>
      </a:accent5>
      <a:accent6>
        <a:srgbClr val="FBE232"/>
      </a:accent6>
      <a:hlink>
        <a:srgbClr val="2E95FF"/>
      </a:hlink>
      <a:folHlink>
        <a:srgbClr val="A539B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T Corporate PPT Template 2023" id="{D1583CC9-742E-4262-8E2C-021945921F65}" vid="{BBDF9E74-B4F1-4F99-9743-CFA8A0B0C234}"/>
    </a:ext>
  </a:extLst>
</a:theme>
</file>

<file path=ppt/theme/theme2.xml><?xml version="1.0" encoding="utf-8"?>
<a:theme xmlns:a="http://schemas.openxmlformats.org/drawingml/2006/main" name="2_Office Theme">
  <a:themeElements>
    <a:clrScheme name="ACT Corporate">
      <a:dk1>
        <a:srgbClr val="002E5D"/>
      </a:dk1>
      <a:lt1>
        <a:srgbClr val="FFFFFF"/>
      </a:lt1>
      <a:dk2>
        <a:srgbClr val="2875B5"/>
      </a:dk2>
      <a:lt2>
        <a:srgbClr val="D9D9D6"/>
      </a:lt2>
      <a:accent1>
        <a:srgbClr val="00BFB8"/>
      </a:accent1>
      <a:accent2>
        <a:srgbClr val="00B27B"/>
      </a:accent2>
      <a:accent3>
        <a:srgbClr val="F94868"/>
      </a:accent3>
      <a:accent4>
        <a:srgbClr val="FF8204"/>
      </a:accent4>
      <a:accent5>
        <a:srgbClr val="A539B2"/>
      </a:accent5>
      <a:accent6>
        <a:srgbClr val="FBE232"/>
      </a:accent6>
      <a:hlink>
        <a:srgbClr val="2E95FF"/>
      </a:hlink>
      <a:folHlink>
        <a:srgbClr val="A539B2"/>
      </a:folHlink>
    </a:clrScheme>
    <a:fontScheme name="Montserrat">
      <a:majorFont>
        <a:latin typeface="Montserrat Black"/>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T Corporate PPT Template 2023" id="{D1583CC9-742E-4262-8E2C-021945921F65}" vid="{BBDF9E74-B4F1-4F99-9743-CFA8A0B0C23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3">
    <wetp:webextensionref xmlns:r="http://schemas.openxmlformats.org/officeDocument/2006/relationships" r:id="rId1"/>
  </wetp:taskpane>
  <wetp:taskpane dockstate="right" visibility="0" width="811" row="1">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8D3728A5-AFEC-4B3F-8BE8-0BBFF70F33F2}">
  <we:reference id="40b99d0e-af96-4e31-b176-8697a959c283" version="1.0.0.0" store="EXCatalog" storeType="EXCatalog"/>
  <we:alternateReferences>
    <we:reference id="WA200005234" version="1.0.0.0" store="en-US"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C7A5294B-D11E-4547-B8E3-573EE812B1F4}">
  <we:reference id="f5f369e5-aa35-49d7-ad7b-638152ddb008" version="1.0.0.1" store="EXCatalog" storeType="EXCatalog"/>
  <we:alternateReferences>
    <we:reference id="WA200010001" version="1.0.0.1" store="en-US" storeType="OMEX"/>
  </we:alternateReferences>
  <we:properties>
    <we:property name="claude.fileId" value="&quot;0f07ee2b-b57e-490d-b9fd-7838efc3311a&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67AE11421B194C9C153954AFB00FD0" ma:contentTypeVersion="11" ma:contentTypeDescription="Create a new document." ma:contentTypeScope="" ma:versionID="19e88a63a21bdf51c9ce3ee979478e46">
  <xsd:schema xmlns:xsd="http://www.w3.org/2001/XMLSchema" xmlns:xs="http://www.w3.org/2001/XMLSchema" xmlns:p="http://schemas.microsoft.com/office/2006/metadata/properties" xmlns:ns2="4c2b43fa-9574-4710-ac7a-e4f0aa5cd1e6" xmlns:ns3="15d1a2c1-a292-45e7-9cd4-f45525ab9587" targetNamespace="http://schemas.microsoft.com/office/2006/metadata/properties" ma:root="true" ma:fieldsID="2d8c9639e1291a9e2c20589b95245183" ns2:_="" ns3:_="">
    <xsd:import namespace="4c2b43fa-9574-4710-ac7a-e4f0aa5cd1e6"/>
    <xsd:import namespace="15d1a2c1-a292-45e7-9cd4-f45525ab958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2b43fa-9574-4710-ac7a-e4f0aa5cd1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e371c87-eca2-45fe-ad1f-c7462bb8ad0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d1a2c1-a292-45e7-9cd4-f45525ab9587"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8b5be900-055a-4622-a511-6ea4c1ce4079}" ma:internalName="TaxCatchAll" ma:showField="CatchAllData" ma:web="15d1a2c1-a292-45e7-9cd4-f45525ab95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5d1a2c1-a292-45e7-9cd4-f45525ab9587" xsi:nil="true"/>
    <lcf76f155ced4ddcb4097134ff3c332f xmlns="4c2b43fa-9574-4710-ac7a-e4f0aa5cd1e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9AB394-4C15-4D59-865F-72BA9DFB77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2b43fa-9574-4710-ac7a-e4f0aa5cd1e6"/>
    <ds:schemaRef ds:uri="15d1a2c1-a292-45e7-9cd4-f45525ab95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BBCA4A-344C-44CC-A198-751FFA750658}">
  <ds:schemaRefs>
    <ds:schemaRef ds:uri="http://schemas.microsoft.com/office/2006/metadata/properties"/>
    <ds:schemaRef ds:uri="http://purl.org/dc/dcmitype/"/>
    <ds:schemaRef ds:uri="a0dee75e-c88c-4141-be6a-f87053e3339a"/>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731be077-4f38-40d4-be64-bbffdfb6d170"/>
    <ds:schemaRef ds:uri="http://www.w3.org/XML/1998/namespace"/>
    <ds:schemaRef ds:uri="http://purl.org/dc/terms/"/>
    <ds:schemaRef ds:uri="15d1a2c1-a292-45e7-9cd4-f45525ab9587"/>
    <ds:schemaRef ds:uri="4c2b43fa-9574-4710-ac7a-e4f0aa5cd1e6"/>
  </ds:schemaRefs>
</ds:datastoreItem>
</file>

<file path=customXml/itemProps3.xml><?xml version="1.0" encoding="utf-8"?>
<ds:datastoreItem xmlns:ds="http://schemas.openxmlformats.org/officeDocument/2006/customXml" ds:itemID="{AEFF247E-9510-4F41-8889-3ECF6A0092F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ACT Corporate PPT template</Template>
  <TotalTime>6437</TotalTime>
  <Words>1996</Words>
  <Application>Microsoft Office PowerPoint</Application>
  <PresentationFormat>Widescreen</PresentationFormat>
  <Paragraphs>356</Paragraphs>
  <Slides>31</Slides>
  <Notes>14</Notes>
  <HiddenSlides>1</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31</vt:i4>
      </vt:variant>
    </vt:vector>
  </HeadingPairs>
  <TitlesOfParts>
    <vt:vector size="43" baseType="lpstr">
      <vt:lpstr>Aparajita</vt:lpstr>
      <vt:lpstr>Aptos</vt:lpstr>
      <vt:lpstr>Aptos Light</vt:lpstr>
      <vt:lpstr>Arial</vt:lpstr>
      <vt:lpstr>Calibri</vt:lpstr>
      <vt:lpstr>Montserrat</vt:lpstr>
      <vt:lpstr>Montserrat Black</vt:lpstr>
      <vt:lpstr>Montserrat Medium</vt:lpstr>
      <vt:lpstr>Montserrat SemiBold</vt:lpstr>
      <vt:lpstr>Work Sans</vt:lpstr>
      <vt:lpstr>1_Office Theme</vt:lpstr>
      <vt:lpstr>2_Office Theme</vt:lpstr>
      <vt:lpstr>ACT Updates &amp; Insights:</vt:lpstr>
      <vt:lpstr>ACT Higher Ed Team</vt:lpstr>
      <vt:lpstr>Today’s Topics</vt:lpstr>
      <vt:lpstr>ACT joins ETS</vt:lpstr>
      <vt:lpstr>Seven decades of service</vt:lpstr>
      <vt:lpstr>Our mission and value proposition</vt:lpstr>
      <vt:lpstr>ACT by the Numbers</vt:lpstr>
      <vt:lpstr>ACT by the Numbers</vt:lpstr>
      <vt:lpstr>PowerPoint Presentation</vt:lpstr>
      <vt:lpstr>ACT Enhancements</vt:lpstr>
      <vt:lpstr>Key Enhancements to the ACT</vt:lpstr>
      <vt:lpstr>ACT Test Specifications</vt:lpstr>
      <vt:lpstr>New Composite Score</vt:lpstr>
      <vt:lpstr>What Stayed the Same?</vt:lpstr>
      <vt:lpstr>ACT Data at your fingertips</vt:lpstr>
      <vt:lpstr>Higher Education Reports</vt:lpstr>
      <vt:lpstr>ACT Class Profile Report</vt:lpstr>
      <vt:lpstr>Score Send &amp; Composite Score Reports</vt:lpstr>
      <vt:lpstr>ACT Graduating Class Data</vt:lpstr>
      <vt:lpstr>ACT Graduating Class Data</vt:lpstr>
      <vt:lpstr>WorkKeys &amp; NCRC</vt:lpstr>
      <vt:lpstr>PowerPoint Presentation</vt:lpstr>
      <vt:lpstr>WorkKeys used in:</vt:lpstr>
      <vt:lpstr>National Career Readiness Certificate (NCRC)</vt:lpstr>
      <vt:lpstr>College Credit through NCRC &amp; WorkKeys</vt:lpstr>
      <vt:lpstr>Programs &amp; Updates</vt:lpstr>
      <vt:lpstr>PreACT Rising Star Program</vt:lpstr>
      <vt:lpstr>Research Partnership Opportunities</vt:lpstr>
      <vt:lpstr>Regional Conference Opportunities</vt:lpstr>
      <vt:lpstr>Regional Conference Opportunities</vt:lpstr>
      <vt:lpstr>Your Higher Ed Support Team</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Chris Pulaski</dc:creator>
  <cp:keywords/>
  <dc:description/>
  <cp:lastModifiedBy>Rexroat, Jodie Kay</cp:lastModifiedBy>
  <cp:revision>44</cp:revision>
  <dcterms:created xsi:type="dcterms:W3CDTF">2025-01-10T20:47:05Z</dcterms:created>
  <dcterms:modified xsi:type="dcterms:W3CDTF">2026-08-05T15:46:09Z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Business_x0020_Area0">
    <vt:lpwstr/>
  </property>
  <property fmtid="{D5CDD505-2E9C-101B-9397-08002B2CF9AE}" pid="3" name="Business Area">
    <vt:lpwstr>119;#Sales|7d6053ec-4bc4-4e0e-bbb7-34a3d7c44f5c</vt:lpwstr>
  </property>
  <property fmtid="{D5CDD505-2E9C-101B-9397-08002B2CF9AE}" pid="4" name="DocumentType">
    <vt:lpwstr>47;#Guidelines:Template|ba5d1a82-6ac2-477a-8fdc-1f6ddf147772</vt:lpwstr>
  </property>
  <property fmtid="{D5CDD505-2E9C-101B-9397-08002B2CF9AE}" pid="5" name="ba2ab2a8df6c4d449676ab6b7bcc8e0d">
    <vt:lpwstr/>
  </property>
  <property fmtid="{D5CDD505-2E9C-101B-9397-08002B2CF9AE}" pid="6" name="Program Page">
    <vt:lpwstr>139;#Communication Tools|a17a5257-a320-416f-82ed-7aa3a73de1c2</vt:lpwstr>
  </property>
  <property fmtid="{D5CDD505-2E9C-101B-9397-08002B2CF9AE}" pid="7" name="Business Area0">
    <vt:lpwstr/>
  </property>
  <property fmtid="{D5CDD505-2E9C-101B-9397-08002B2CF9AE}" pid="8" name="ProgramPage">
    <vt:lpwstr>139;#Communication Tools|a17a5257-a320-416f-82ed-7aa3a73de1c2</vt:lpwstr>
  </property>
  <property fmtid="{D5CDD505-2E9C-101B-9397-08002B2CF9AE}" pid="9" name="MSIP_Label_b1a9ee2d-7f97-43f8-9c16-151195c3e305_Name">
    <vt:lpwstr>b1a9ee2d-7f97-43f8-9c16-151195c3e305</vt:lpwstr>
  </property>
  <property fmtid="{D5CDD505-2E9C-101B-9397-08002B2CF9AE}" pid="10" name="MSIP_Label_b1a9ee2d-7f97-43f8-9c16-151195c3e305_ContentBits">
    <vt:lpwstr>0</vt:lpwstr>
  </property>
  <property fmtid="{D5CDD505-2E9C-101B-9397-08002B2CF9AE}" pid="11" name="MSIP_Label_b1a9ee2d-7f97-43f8-9c16-151195c3e305_SiteId">
    <vt:lpwstr>65cb0346-9d88-41d9-8ca6-f72047670d0f</vt:lpwstr>
  </property>
  <property fmtid="{D5CDD505-2E9C-101B-9397-08002B2CF9AE}" pid="12" name="MSIP_Label_b1a9ee2d-7f97-43f8-9c16-151195c3e305_Method">
    <vt:lpwstr>Standard</vt:lpwstr>
  </property>
  <property fmtid="{D5CDD505-2E9C-101B-9397-08002B2CF9AE}" pid="13" name="MSIP_Label_b1a9ee2d-7f97-43f8-9c16-151195c3e305_Enabled">
    <vt:lpwstr>true</vt:lpwstr>
  </property>
  <property fmtid="{D5CDD505-2E9C-101B-9397-08002B2CF9AE}" pid="14" name="MSIP_Label_b1a9ee2d-7f97-43f8-9c16-151195c3e305_ActionId">
    <vt:lpwstr>63dc3ad5-d6cc-4a19-a03a-6438e80baa77</vt:lpwstr>
  </property>
  <property fmtid="{D5CDD505-2E9C-101B-9397-08002B2CF9AE}" pid="15" name="MSIP_Label_b1a9ee2d-7f97-43f8-9c16-151195c3e305_SetDate">
    <vt:lpwstr>2023-09-19T16:50:37Z</vt:lpwstr>
  </property>
  <property fmtid="{D5CDD505-2E9C-101B-9397-08002B2CF9AE}" pid="16" name="MediaServiceImageTags">
    <vt:lpwstr/>
  </property>
  <property fmtid="{D5CDD505-2E9C-101B-9397-08002B2CF9AE}" pid="17" name="ContentTypeId">
    <vt:lpwstr>0x0101006E67AE11421B194C9C153954AFB00FD0</vt:lpwstr>
  </property>
</Properties>
</file>