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64" r:id="rId2"/>
    <p:sldId id="272" r:id="rId3"/>
    <p:sldId id="266" r:id="rId4"/>
    <p:sldId id="268" r:id="rId5"/>
    <p:sldId id="269" r:id="rId6"/>
    <p:sldId id="271" r:id="rId7"/>
    <p:sldId id="273" r:id="rId8"/>
    <p:sldId id="274" r:id="rId9"/>
    <p:sldId id="267" r:id="rId10"/>
    <p:sldId id="256" r:id="rId11"/>
    <p:sldId id="257" r:id="rId12"/>
    <p:sldId id="263" r:id="rId13"/>
    <p:sldId id="259" r:id="rId14"/>
    <p:sldId id="258" r:id="rId15"/>
    <p:sldId id="260" r:id="rId16"/>
    <p:sldId id="261" r:id="rId17"/>
    <p:sldId id="262" r:id="rId18"/>
  </p:sldIdLst>
  <p:sldSz cx="12192000" cy="6858000"/>
  <p:notesSz cx="6950075" cy="9236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709DE55-6671-4A5C-A0FD-06E45DE48FA0}" v="162" dt="2026-07-03T15:14:46.2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0" d="100"/>
          <a:sy n="90" d="100"/>
        </p:scale>
        <p:origin x="398"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0698EE-99F2-48D4-919F-E8781B1C9EDA}" type="doc">
      <dgm:prSet loTypeId="urn:microsoft.com/office/officeart/2005/8/layout/hierarchy1" loCatId="hierarchy" qsTypeId="urn:microsoft.com/office/officeart/2005/8/quickstyle/simple1" qsCatId="simple" csTypeId="urn:microsoft.com/office/officeart/2005/8/colors/accent0_3" csCatId="mainScheme"/>
      <dgm:spPr/>
      <dgm:t>
        <a:bodyPr/>
        <a:lstStyle/>
        <a:p>
          <a:endParaRPr lang="en-US"/>
        </a:p>
      </dgm:t>
    </dgm:pt>
    <dgm:pt modelId="{6D7554EE-278B-41AC-BEC3-CA77B2D489AE}">
      <dgm:prSet/>
      <dgm:spPr/>
      <dgm:t>
        <a:bodyPr/>
        <a:lstStyle/>
        <a:p>
          <a:r>
            <a:rPr lang="en-US" b="1"/>
            <a:t>Updating the institution list of residency contacts</a:t>
          </a:r>
          <a:endParaRPr lang="en-US"/>
        </a:p>
      </dgm:t>
    </dgm:pt>
    <dgm:pt modelId="{AA740A83-9106-4798-AE84-B6D3FFE94ED6}" type="parTrans" cxnId="{550046D5-2220-4308-B8A4-414D42B84F0B}">
      <dgm:prSet/>
      <dgm:spPr/>
      <dgm:t>
        <a:bodyPr/>
        <a:lstStyle/>
        <a:p>
          <a:endParaRPr lang="en-US"/>
        </a:p>
      </dgm:t>
    </dgm:pt>
    <dgm:pt modelId="{DEB5FA1D-DF35-40EE-A073-B8E933717C17}" type="sibTrans" cxnId="{550046D5-2220-4308-B8A4-414D42B84F0B}">
      <dgm:prSet/>
      <dgm:spPr/>
      <dgm:t>
        <a:bodyPr/>
        <a:lstStyle/>
        <a:p>
          <a:endParaRPr lang="en-US"/>
        </a:p>
      </dgm:t>
    </dgm:pt>
    <dgm:pt modelId="{EADF8950-E800-403E-911C-F8977985BA50}">
      <dgm:prSet/>
      <dgm:spPr/>
      <dgm:t>
        <a:bodyPr/>
        <a:lstStyle/>
        <a:p>
          <a:r>
            <a:rPr lang="en-US" b="1"/>
            <a:t>Create a best practice Q&amp;A for rule releases</a:t>
          </a:r>
          <a:endParaRPr lang="en-US"/>
        </a:p>
      </dgm:t>
    </dgm:pt>
    <dgm:pt modelId="{FC7215B3-8C9A-450B-93FB-46E03ADA33F6}" type="parTrans" cxnId="{DA42C29D-97D1-4643-A57F-E80C78575D3D}">
      <dgm:prSet/>
      <dgm:spPr/>
      <dgm:t>
        <a:bodyPr/>
        <a:lstStyle/>
        <a:p>
          <a:endParaRPr lang="en-US"/>
        </a:p>
      </dgm:t>
    </dgm:pt>
    <dgm:pt modelId="{E85DCB83-5387-4510-8461-51C29BAAB7D7}" type="sibTrans" cxnId="{DA42C29D-97D1-4643-A57F-E80C78575D3D}">
      <dgm:prSet/>
      <dgm:spPr/>
      <dgm:t>
        <a:bodyPr/>
        <a:lstStyle/>
        <a:p>
          <a:endParaRPr lang="en-US"/>
        </a:p>
      </dgm:t>
    </dgm:pt>
    <dgm:pt modelId="{20EF9E01-EFF9-4C5D-B788-F04C4379C484}">
      <dgm:prSet/>
      <dgm:spPr/>
      <dgm:t>
        <a:bodyPr/>
        <a:lstStyle/>
        <a:p>
          <a:r>
            <a:rPr lang="en-US" b="1"/>
            <a:t>Provide training / session options at the TACRAO 2026 Annual Conference </a:t>
          </a:r>
          <a:endParaRPr lang="en-US"/>
        </a:p>
      </dgm:t>
    </dgm:pt>
    <dgm:pt modelId="{5EDEB555-32DB-4628-87A1-B47410B75222}" type="parTrans" cxnId="{AC43B522-41E4-4805-8DDF-20EAF552298A}">
      <dgm:prSet/>
      <dgm:spPr/>
      <dgm:t>
        <a:bodyPr/>
        <a:lstStyle/>
        <a:p>
          <a:endParaRPr lang="en-US"/>
        </a:p>
      </dgm:t>
    </dgm:pt>
    <dgm:pt modelId="{6EE99DEA-1839-42CF-9FE4-ED8C289E6B8A}" type="sibTrans" cxnId="{AC43B522-41E4-4805-8DDF-20EAF552298A}">
      <dgm:prSet/>
      <dgm:spPr/>
      <dgm:t>
        <a:bodyPr/>
        <a:lstStyle/>
        <a:p>
          <a:endParaRPr lang="en-US"/>
        </a:p>
      </dgm:t>
    </dgm:pt>
    <dgm:pt modelId="{D28A99CF-C7E3-49C7-9262-0C9C478EF869}" type="pres">
      <dgm:prSet presAssocID="{F30698EE-99F2-48D4-919F-E8781B1C9EDA}" presName="hierChild1" presStyleCnt="0">
        <dgm:presLayoutVars>
          <dgm:chPref val="1"/>
          <dgm:dir/>
          <dgm:animOne val="branch"/>
          <dgm:animLvl val="lvl"/>
          <dgm:resizeHandles/>
        </dgm:presLayoutVars>
      </dgm:prSet>
      <dgm:spPr/>
    </dgm:pt>
    <dgm:pt modelId="{48CEC5A7-55A5-432A-BDD2-892FF4931656}" type="pres">
      <dgm:prSet presAssocID="{6D7554EE-278B-41AC-BEC3-CA77B2D489AE}" presName="hierRoot1" presStyleCnt="0"/>
      <dgm:spPr/>
    </dgm:pt>
    <dgm:pt modelId="{5756A6F2-358B-4B6A-9947-02BB893EFF00}" type="pres">
      <dgm:prSet presAssocID="{6D7554EE-278B-41AC-BEC3-CA77B2D489AE}" presName="composite" presStyleCnt="0"/>
      <dgm:spPr/>
    </dgm:pt>
    <dgm:pt modelId="{877D558B-6760-4BE2-B408-14C14191F520}" type="pres">
      <dgm:prSet presAssocID="{6D7554EE-278B-41AC-BEC3-CA77B2D489AE}" presName="background" presStyleLbl="node0" presStyleIdx="0" presStyleCnt="3"/>
      <dgm:spPr/>
    </dgm:pt>
    <dgm:pt modelId="{7D56E67E-E792-4845-8DD9-AE22D46506CD}" type="pres">
      <dgm:prSet presAssocID="{6D7554EE-278B-41AC-BEC3-CA77B2D489AE}" presName="text" presStyleLbl="fgAcc0" presStyleIdx="0" presStyleCnt="3">
        <dgm:presLayoutVars>
          <dgm:chPref val="3"/>
        </dgm:presLayoutVars>
      </dgm:prSet>
      <dgm:spPr/>
    </dgm:pt>
    <dgm:pt modelId="{B517869D-0F68-4C62-85EF-605DB88EA5F1}" type="pres">
      <dgm:prSet presAssocID="{6D7554EE-278B-41AC-BEC3-CA77B2D489AE}" presName="hierChild2" presStyleCnt="0"/>
      <dgm:spPr/>
    </dgm:pt>
    <dgm:pt modelId="{1B4B4277-F5D9-47A1-8065-CF709C1BF9B1}" type="pres">
      <dgm:prSet presAssocID="{EADF8950-E800-403E-911C-F8977985BA50}" presName="hierRoot1" presStyleCnt="0"/>
      <dgm:spPr/>
    </dgm:pt>
    <dgm:pt modelId="{C3D6E2F7-E3C0-4091-88E0-9A69B784C0EB}" type="pres">
      <dgm:prSet presAssocID="{EADF8950-E800-403E-911C-F8977985BA50}" presName="composite" presStyleCnt="0"/>
      <dgm:spPr/>
    </dgm:pt>
    <dgm:pt modelId="{C73C72EC-5543-4C0F-87DF-A13BBFC7C42B}" type="pres">
      <dgm:prSet presAssocID="{EADF8950-E800-403E-911C-F8977985BA50}" presName="background" presStyleLbl="node0" presStyleIdx="1" presStyleCnt="3"/>
      <dgm:spPr/>
    </dgm:pt>
    <dgm:pt modelId="{23A094E9-3915-4247-9F18-36BF9F8F32CE}" type="pres">
      <dgm:prSet presAssocID="{EADF8950-E800-403E-911C-F8977985BA50}" presName="text" presStyleLbl="fgAcc0" presStyleIdx="1" presStyleCnt="3">
        <dgm:presLayoutVars>
          <dgm:chPref val="3"/>
        </dgm:presLayoutVars>
      </dgm:prSet>
      <dgm:spPr/>
    </dgm:pt>
    <dgm:pt modelId="{5E41EB28-C510-46B9-A1FB-EFE0C7F2706A}" type="pres">
      <dgm:prSet presAssocID="{EADF8950-E800-403E-911C-F8977985BA50}" presName="hierChild2" presStyleCnt="0"/>
      <dgm:spPr/>
    </dgm:pt>
    <dgm:pt modelId="{0D65080E-59A1-4034-88CD-8EF1ED51A51A}" type="pres">
      <dgm:prSet presAssocID="{20EF9E01-EFF9-4C5D-B788-F04C4379C484}" presName="hierRoot1" presStyleCnt="0"/>
      <dgm:spPr/>
    </dgm:pt>
    <dgm:pt modelId="{2ECD1A17-F10B-4570-BE9A-F768677CAC35}" type="pres">
      <dgm:prSet presAssocID="{20EF9E01-EFF9-4C5D-B788-F04C4379C484}" presName="composite" presStyleCnt="0"/>
      <dgm:spPr/>
    </dgm:pt>
    <dgm:pt modelId="{045E3D05-21FC-4E7D-A0C6-0358B3D9960B}" type="pres">
      <dgm:prSet presAssocID="{20EF9E01-EFF9-4C5D-B788-F04C4379C484}" presName="background" presStyleLbl="node0" presStyleIdx="2" presStyleCnt="3"/>
      <dgm:spPr/>
    </dgm:pt>
    <dgm:pt modelId="{1B2B18A8-9C30-4D0B-AF75-6196572B67D4}" type="pres">
      <dgm:prSet presAssocID="{20EF9E01-EFF9-4C5D-B788-F04C4379C484}" presName="text" presStyleLbl="fgAcc0" presStyleIdx="2" presStyleCnt="3">
        <dgm:presLayoutVars>
          <dgm:chPref val="3"/>
        </dgm:presLayoutVars>
      </dgm:prSet>
      <dgm:spPr/>
    </dgm:pt>
    <dgm:pt modelId="{43CB06A4-9BA6-41D9-95BA-69ACBDABA8FC}" type="pres">
      <dgm:prSet presAssocID="{20EF9E01-EFF9-4C5D-B788-F04C4379C484}" presName="hierChild2" presStyleCnt="0"/>
      <dgm:spPr/>
    </dgm:pt>
  </dgm:ptLst>
  <dgm:cxnLst>
    <dgm:cxn modelId="{0E497D13-707D-42A6-AA54-5BEB888A6B89}" type="presOf" srcId="{F30698EE-99F2-48D4-919F-E8781B1C9EDA}" destId="{D28A99CF-C7E3-49C7-9262-0C9C478EF869}" srcOrd="0" destOrd="0" presId="urn:microsoft.com/office/officeart/2005/8/layout/hierarchy1"/>
    <dgm:cxn modelId="{1377D41A-6FA0-4329-A6FE-621624800139}" type="presOf" srcId="{6D7554EE-278B-41AC-BEC3-CA77B2D489AE}" destId="{7D56E67E-E792-4845-8DD9-AE22D46506CD}" srcOrd="0" destOrd="0" presId="urn:microsoft.com/office/officeart/2005/8/layout/hierarchy1"/>
    <dgm:cxn modelId="{AC43B522-41E4-4805-8DDF-20EAF552298A}" srcId="{F30698EE-99F2-48D4-919F-E8781B1C9EDA}" destId="{20EF9E01-EFF9-4C5D-B788-F04C4379C484}" srcOrd="2" destOrd="0" parTransId="{5EDEB555-32DB-4628-87A1-B47410B75222}" sibTransId="{6EE99DEA-1839-42CF-9FE4-ED8C289E6B8A}"/>
    <dgm:cxn modelId="{FA14F583-66DD-4FA4-9107-4734600DF8FF}" type="presOf" srcId="{EADF8950-E800-403E-911C-F8977985BA50}" destId="{23A094E9-3915-4247-9F18-36BF9F8F32CE}" srcOrd="0" destOrd="0" presId="urn:microsoft.com/office/officeart/2005/8/layout/hierarchy1"/>
    <dgm:cxn modelId="{DA42C29D-97D1-4643-A57F-E80C78575D3D}" srcId="{F30698EE-99F2-48D4-919F-E8781B1C9EDA}" destId="{EADF8950-E800-403E-911C-F8977985BA50}" srcOrd="1" destOrd="0" parTransId="{FC7215B3-8C9A-450B-93FB-46E03ADA33F6}" sibTransId="{E85DCB83-5387-4510-8461-51C29BAAB7D7}"/>
    <dgm:cxn modelId="{550046D5-2220-4308-B8A4-414D42B84F0B}" srcId="{F30698EE-99F2-48D4-919F-E8781B1C9EDA}" destId="{6D7554EE-278B-41AC-BEC3-CA77B2D489AE}" srcOrd="0" destOrd="0" parTransId="{AA740A83-9106-4798-AE84-B6D3FFE94ED6}" sibTransId="{DEB5FA1D-DF35-40EE-A073-B8E933717C17}"/>
    <dgm:cxn modelId="{2DCADEEB-70D2-4BD3-BA8D-9EF82E8BE0EE}" type="presOf" srcId="{20EF9E01-EFF9-4C5D-B788-F04C4379C484}" destId="{1B2B18A8-9C30-4D0B-AF75-6196572B67D4}" srcOrd="0" destOrd="0" presId="urn:microsoft.com/office/officeart/2005/8/layout/hierarchy1"/>
    <dgm:cxn modelId="{4B0048C5-D97F-4B87-9B65-B4E5700C45D1}" type="presParOf" srcId="{D28A99CF-C7E3-49C7-9262-0C9C478EF869}" destId="{48CEC5A7-55A5-432A-BDD2-892FF4931656}" srcOrd="0" destOrd="0" presId="urn:microsoft.com/office/officeart/2005/8/layout/hierarchy1"/>
    <dgm:cxn modelId="{9DD6D6F6-E202-4AA9-8476-AC378A8D89AF}" type="presParOf" srcId="{48CEC5A7-55A5-432A-BDD2-892FF4931656}" destId="{5756A6F2-358B-4B6A-9947-02BB893EFF00}" srcOrd="0" destOrd="0" presId="urn:microsoft.com/office/officeart/2005/8/layout/hierarchy1"/>
    <dgm:cxn modelId="{D54DB893-9CA3-4968-80FD-27C89F075605}" type="presParOf" srcId="{5756A6F2-358B-4B6A-9947-02BB893EFF00}" destId="{877D558B-6760-4BE2-B408-14C14191F520}" srcOrd="0" destOrd="0" presId="urn:microsoft.com/office/officeart/2005/8/layout/hierarchy1"/>
    <dgm:cxn modelId="{FC723E7C-8707-49ED-ABC3-47E473AC9D20}" type="presParOf" srcId="{5756A6F2-358B-4B6A-9947-02BB893EFF00}" destId="{7D56E67E-E792-4845-8DD9-AE22D46506CD}" srcOrd="1" destOrd="0" presId="urn:microsoft.com/office/officeart/2005/8/layout/hierarchy1"/>
    <dgm:cxn modelId="{E56900DD-D05D-4C38-B719-B23A81BA5FBC}" type="presParOf" srcId="{48CEC5A7-55A5-432A-BDD2-892FF4931656}" destId="{B517869D-0F68-4C62-85EF-605DB88EA5F1}" srcOrd="1" destOrd="0" presId="urn:microsoft.com/office/officeart/2005/8/layout/hierarchy1"/>
    <dgm:cxn modelId="{C89C6588-8519-4D8D-A4F9-D93FDE412415}" type="presParOf" srcId="{D28A99CF-C7E3-49C7-9262-0C9C478EF869}" destId="{1B4B4277-F5D9-47A1-8065-CF709C1BF9B1}" srcOrd="1" destOrd="0" presId="urn:microsoft.com/office/officeart/2005/8/layout/hierarchy1"/>
    <dgm:cxn modelId="{A2CE71EC-65C2-457C-8319-3E676162BE73}" type="presParOf" srcId="{1B4B4277-F5D9-47A1-8065-CF709C1BF9B1}" destId="{C3D6E2F7-E3C0-4091-88E0-9A69B784C0EB}" srcOrd="0" destOrd="0" presId="urn:microsoft.com/office/officeart/2005/8/layout/hierarchy1"/>
    <dgm:cxn modelId="{4EFA037D-4BF0-4528-9BB4-DD72EB025E69}" type="presParOf" srcId="{C3D6E2F7-E3C0-4091-88E0-9A69B784C0EB}" destId="{C73C72EC-5543-4C0F-87DF-A13BBFC7C42B}" srcOrd="0" destOrd="0" presId="urn:microsoft.com/office/officeart/2005/8/layout/hierarchy1"/>
    <dgm:cxn modelId="{C2F4D079-6CB6-4F20-8C80-A537C005D337}" type="presParOf" srcId="{C3D6E2F7-E3C0-4091-88E0-9A69B784C0EB}" destId="{23A094E9-3915-4247-9F18-36BF9F8F32CE}" srcOrd="1" destOrd="0" presId="urn:microsoft.com/office/officeart/2005/8/layout/hierarchy1"/>
    <dgm:cxn modelId="{5C2610AD-631E-4696-884E-80BE91F6673C}" type="presParOf" srcId="{1B4B4277-F5D9-47A1-8065-CF709C1BF9B1}" destId="{5E41EB28-C510-46B9-A1FB-EFE0C7F2706A}" srcOrd="1" destOrd="0" presId="urn:microsoft.com/office/officeart/2005/8/layout/hierarchy1"/>
    <dgm:cxn modelId="{BE6FF83E-D42D-464F-878D-50838C539CA3}" type="presParOf" srcId="{D28A99CF-C7E3-49C7-9262-0C9C478EF869}" destId="{0D65080E-59A1-4034-88CD-8EF1ED51A51A}" srcOrd="2" destOrd="0" presId="urn:microsoft.com/office/officeart/2005/8/layout/hierarchy1"/>
    <dgm:cxn modelId="{A172FABB-007A-4D65-94C6-3DEFC4C8E9A7}" type="presParOf" srcId="{0D65080E-59A1-4034-88CD-8EF1ED51A51A}" destId="{2ECD1A17-F10B-4570-BE9A-F768677CAC35}" srcOrd="0" destOrd="0" presId="urn:microsoft.com/office/officeart/2005/8/layout/hierarchy1"/>
    <dgm:cxn modelId="{EFD05506-8CEE-460A-B66E-60F40DDEFEE0}" type="presParOf" srcId="{2ECD1A17-F10B-4570-BE9A-F768677CAC35}" destId="{045E3D05-21FC-4E7D-A0C6-0358B3D9960B}" srcOrd="0" destOrd="0" presId="urn:microsoft.com/office/officeart/2005/8/layout/hierarchy1"/>
    <dgm:cxn modelId="{553C4E1E-A639-488A-9370-3A6949CE7551}" type="presParOf" srcId="{2ECD1A17-F10B-4570-BE9A-F768677CAC35}" destId="{1B2B18A8-9C30-4D0B-AF75-6196572B67D4}" srcOrd="1" destOrd="0" presId="urn:microsoft.com/office/officeart/2005/8/layout/hierarchy1"/>
    <dgm:cxn modelId="{3BDFD69F-155C-45CD-B27A-4EDBF5B56170}" type="presParOf" srcId="{0D65080E-59A1-4034-88CD-8EF1ED51A51A}" destId="{43CB06A4-9BA6-41D9-95BA-69ACBDABA8FC}"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7D558B-6760-4BE2-B408-14C14191F520}">
      <dsp:nvSpPr>
        <dsp:cNvPr id="0" name=""/>
        <dsp:cNvSpPr/>
      </dsp:nvSpPr>
      <dsp:spPr>
        <a:xfrm>
          <a:off x="0" y="524133"/>
          <a:ext cx="2918936" cy="1853524"/>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D56E67E-E792-4845-8DD9-AE22D46506CD}">
      <dsp:nvSpPr>
        <dsp:cNvPr id="0" name=""/>
        <dsp:cNvSpPr/>
      </dsp:nvSpPr>
      <dsp:spPr>
        <a:xfrm>
          <a:off x="324326" y="832243"/>
          <a:ext cx="2918936" cy="1853524"/>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a:t>Updating the institution list of residency contacts</a:t>
          </a:r>
          <a:endParaRPr lang="en-US" sz="2300" kern="1200"/>
        </a:p>
      </dsp:txBody>
      <dsp:txXfrm>
        <a:off x="378614" y="886531"/>
        <a:ext cx="2810360" cy="1744948"/>
      </dsp:txXfrm>
    </dsp:sp>
    <dsp:sp modelId="{C73C72EC-5543-4C0F-87DF-A13BBFC7C42B}">
      <dsp:nvSpPr>
        <dsp:cNvPr id="0" name=""/>
        <dsp:cNvSpPr/>
      </dsp:nvSpPr>
      <dsp:spPr>
        <a:xfrm>
          <a:off x="3567588" y="524133"/>
          <a:ext cx="2918936" cy="1853524"/>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A094E9-3915-4247-9F18-36BF9F8F32CE}">
      <dsp:nvSpPr>
        <dsp:cNvPr id="0" name=""/>
        <dsp:cNvSpPr/>
      </dsp:nvSpPr>
      <dsp:spPr>
        <a:xfrm>
          <a:off x="3891915" y="832243"/>
          <a:ext cx="2918936" cy="1853524"/>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a:t>Create a best practice Q&amp;A for rule releases</a:t>
          </a:r>
          <a:endParaRPr lang="en-US" sz="2300" kern="1200"/>
        </a:p>
      </dsp:txBody>
      <dsp:txXfrm>
        <a:off x="3946203" y="886531"/>
        <a:ext cx="2810360" cy="1744948"/>
      </dsp:txXfrm>
    </dsp:sp>
    <dsp:sp modelId="{045E3D05-21FC-4E7D-A0C6-0358B3D9960B}">
      <dsp:nvSpPr>
        <dsp:cNvPr id="0" name=""/>
        <dsp:cNvSpPr/>
      </dsp:nvSpPr>
      <dsp:spPr>
        <a:xfrm>
          <a:off x="7135177" y="524133"/>
          <a:ext cx="2918936" cy="1853524"/>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2B18A8-9C30-4D0B-AF75-6196572B67D4}">
      <dsp:nvSpPr>
        <dsp:cNvPr id="0" name=""/>
        <dsp:cNvSpPr/>
      </dsp:nvSpPr>
      <dsp:spPr>
        <a:xfrm>
          <a:off x="7459503" y="832243"/>
          <a:ext cx="2918936" cy="1853524"/>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a:t>Provide training / session options at the TACRAO 2026 Annual Conference </a:t>
          </a:r>
          <a:endParaRPr lang="en-US" sz="2300" kern="1200"/>
        </a:p>
      </dsp:txBody>
      <dsp:txXfrm>
        <a:off x="7513791" y="886531"/>
        <a:ext cx="2810360" cy="174494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90CD1D9C-B346-4A66-B560-84A6B2F71440}" type="datetimeFigureOut">
              <a:rPr lang="en-US" smtClean="0"/>
              <a:t>8/3/2026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506A9557-973B-4F90-8A98-B62DF91C8E63}" type="slidenum">
              <a:rPr lang="en-US" smtClean="0"/>
              <a:t>‹#›</a:t>
            </a:fld>
            <a:endParaRPr lang="en-US"/>
          </a:p>
        </p:txBody>
      </p:sp>
    </p:spTree>
    <p:extLst>
      <p:ext uri="{BB962C8B-B14F-4D97-AF65-F5344CB8AC3E}">
        <p14:creationId xmlns:p14="http://schemas.microsoft.com/office/powerpoint/2010/main" val="6664800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6A9557-973B-4F90-8A98-B62DF91C8E63}" type="slidenum">
              <a:rPr lang="en-US" smtClean="0"/>
              <a:t>10</a:t>
            </a:fld>
            <a:endParaRPr lang="en-US"/>
          </a:p>
        </p:txBody>
      </p:sp>
    </p:spTree>
    <p:extLst>
      <p:ext uri="{BB962C8B-B14F-4D97-AF65-F5344CB8AC3E}">
        <p14:creationId xmlns:p14="http://schemas.microsoft.com/office/powerpoint/2010/main" val="34518389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1119B4-8CBD-4699-AACF-08524317E44E}"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8F0DBF-B701-47FB-86A5-65221460B2BA}" type="slidenum">
              <a:rPr lang="en-US" smtClean="0"/>
              <a:t>‹#›</a:t>
            </a:fld>
            <a:endParaRPr lang="en-US"/>
          </a:p>
        </p:txBody>
      </p:sp>
    </p:spTree>
    <p:extLst>
      <p:ext uri="{BB962C8B-B14F-4D97-AF65-F5344CB8AC3E}">
        <p14:creationId xmlns:p14="http://schemas.microsoft.com/office/powerpoint/2010/main" val="3463064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1119B4-8CBD-4699-AACF-08524317E44E}"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8F0DBF-B701-47FB-86A5-65221460B2BA}" type="slidenum">
              <a:rPr lang="en-US" smtClean="0"/>
              <a:t>‹#›</a:t>
            </a:fld>
            <a:endParaRPr lang="en-US"/>
          </a:p>
        </p:txBody>
      </p:sp>
    </p:spTree>
    <p:extLst>
      <p:ext uri="{BB962C8B-B14F-4D97-AF65-F5344CB8AC3E}">
        <p14:creationId xmlns:p14="http://schemas.microsoft.com/office/powerpoint/2010/main" val="14241045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1119B4-8CBD-4699-AACF-08524317E44E}"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8F0DBF-B701-47FB-86A5-65221460B2BA}" type="slidenum">
              <a:rPr lang="en-US" smtClean="0"/>
              <a:t>‹#›</a:t>
            </a:fld>
            <a:endParaRPr lang="en-US"/>
          </a:p>
        </p:txBody>
      </p:sp>
    </p:spTree>
    <p:extLst>
      <p:ext uri="{BB962C8B-B14F-4D97-AF65-F5344CB8AC3E}">
        <p14:creationId xmlns:p14="http://schemas.microsoft.com/office/powerpoint/2010/main" val="2768449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1119B4-8CBD-4699-AACF-08524317E44E}"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8F0DBF-B701-47FB-86A5-65221460B2BA}" type="slidenum">
              <a:rPr lang="en-US" smtClean="0"/>
              <a:t>‹#›</a:t>
            </a:fld>
            <a:endParaRPr lang="en-US"/>
          </a:p>
        </p:txBody>
      </p:sp>
    </p:spTree>
    <p:extLst>
      <p:ext uri="{BB962C8B-B14F-4D97-AF65-F5344CB8AC3E}">
        <p14:creationId xmlns:p14="http://schemas.microsoft.com/office/powerpoint/2010/main" val="17720562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1119B4-8CBD-4699-AACF-08524317E44E}"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8F0DBF-B701-47FB-86A5-65221460B2BA}" type="slidenum">
              <a:rPr lang="en-US" smtClean="0"/>
              <a:t>‹#›</a:t>
            </a:fld>
            <a:endParaRPr lang="en-US"/>
          </a:p>
        </p:txBody>
      </p:sp>
    </p:spTree>
    <p:extLst>
      <p:ext uri="{BB962C8B-B14F-4D97-AF65-F5344CB8AC3E}">
        <p14:creationId xmlns:p14="http://schemas.microsoft.com/office/powerpoint/2010/main" val="38087038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1119B4-8CBD-4699-AACF-08524317E44E}" type="datetimeFigureOut">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8F0DBF-B701-47FB-86A5-65221460B2BA}" type="slidenum">
              <a:rPr lang="en-US" smtClean="0"/>
              <a:t>‹#›</a:t>
            </a:fld>
            <a:endParaRPr lang="en-US"/>
          </a:p>
        </p:txBody>
      </p:sp>
    </p:spTree>
    <p:extLst>
      <p:ext uri="{BB962C8B-B14F-4D97-AF65-F5344CB8AC3E}">
        <p14:creationId xmlns:p14="http://schemas.microsoft.com/office/powerpoint/2010/main" val="2559620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1119B4-8CBD-4699-AACF-08524317E44E}" type="datetimeFigureOut">
              <a:rPr lang="en-US" smtClean="0"/>
              <a:t>8/3/2026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38F0DBF-B701-47FB-86A5-65221460B2BA}" type="slidenum">
              <a:rPr lang="en-US" smtClean="0"/>
              <a:t>‹#›</a:t>
            </a:fld>
            <a:endParaRPr lang="en-US"/>
          </a:p>
        </p:txBody>
      </p:sp>
    </p:spTree>
    <p:extLst>
      <p:ext uri="{BB962C8B-B14F-4D97-AF65-F5344CB8AC3E}">
        <p14:creationId xmlns:p14="http://schemas.microsoft.com/office/powerpoint/2010/main" val="3785011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1119B4-8CBD-4699-AACF-08524317E44E}" type="datetimeFigureOut">
              <a:rPr lang="en-US" smtClean="0"/>
              <a:t>8/3/2026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38F0DBF-B701-47FB-86A5-65221460B2BA}" type="slidenum">
              <a:rPr lang="en-US" smtClean="0"/>
              <a:t>‹#›</a:t>
            </a:fld>
            <a:endParaRPr lang="en-US"/>
          </a:p>
        </p:txBody>
      </p:sp>
    </p:spTree>
    <p:extLst>
      <p:ext uri="{BB962C8B-B14F-4D97-AF65-F5344CB8AC3E}">
        <p14:creationId xmlns:p14="http://schemas.microsoft.com/office/powerpoint/2010/main" val="39617215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1119B4-8CBD-4699-AACF-08524317E44E}" type="datetimeFigureOut">
              <a:rPr lang="en-US" smtClean="0"/>
              <a:t>8/3/2026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38F0DBF-B701-47FB-86A5-65221460B2BA}" type="slidenum">
              <a:rPr lang="en-US" smtClean="0"/>
              <a:t>‹#›</a:t>
            </a:fld>
            <a:endParaRPr lang="en-US"/>
          </a:p>
        </p:txBody>
      </p:sp>
    </p:spTree>
    <p:extLst>
      <p:ext uri="{BB962C8B-B14F-4D97-AF65-F5344CB8AC3E}">
        <p14:creationId xmlns:p14="http://schemas.microsoft.com/office/powerpoint/2010/main" val="37522371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B1119B4-8CBD-4699-AACF-08524317E44E}" type="datetimeFigureOut">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8F0DBF-B701-47FB-86A5-65221460B2BA}" type="slidenum">
              <a:rPr lang="en-US" smtClean="0"/>
              <a:t>‹#›</a:t>
            </a:fld>
            <a:endParaRPr lang="en-US"/>
          </a:p>
        </p:txBody>
      </p:sp>
    </p:spTree>
    <p:extLst>
      <p:ext uri="{BB962C8B-B14F-4D97-AF65-F5344CB8AC3E}">
        <p14:creationId xmlns:p14="http://schemas.microsoft.com/office/powerpoint/2010/main" val="11489174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B1119B4-8CBD-4699-AACF-08524317E44E}" type="datetimeFigureOut">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8F0DBF-B701-47FB-86A5-65221460B2BA}" type="slidenum">
              <a:rPr lang="en-US" smtClean="0"/>
              <a:t>‹#›</a:t>
            </a:fld>
            <a:endParaRPr lang="en-US"/>
          </a:p>
        </p:txBody>
      </p:sp>
    </p:spTree>
    <p:extLst>
      <p:ext uri="{BB962C8B-B14F-4D97-AF65-F5344CB8AC3E}">
        <p14:creationId xmlns:p14="http://schemas.microsoft.com/office/powerpoint/2010/main" val="2657150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B1119B4-8CBD-4699-AACF-08524317E44E}" type="datetimeFigureOut">
              <a:rPr lang="en-US" smtClean="0"/>
              <a:t>8/3/2026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38F0DBF-B701-47FB-86A5-65221460B2BA}" type="slidenum">
              <a:rPr lang="en-US" smtClean="0"/>
              <a:t>‹#›</a:t>
            </a:fld>
            <a:endParaRPr lang="en-US"/>
          </a:p>
        </p:txBody>
      </p:sp>
    </p:spTree>
    <p:extLst>
      <p:ext uri="{BB962C8B-B14F-4D97-AF65-F5344CB8AC3E}">
        <p14:creationId xmlns:p14="http://schemas.microsoft.com/office/powerpoint/2010/main" val="9294825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hyperlink" Target="https://www.dps.texas.gov/section/driver-license/us-citizenship-or-lawful-presence-requirement" TargetMode="External"/><Relationship Id="rId2" Type="http://schemas.openxmlformats.org/officeDocument/2006/relationships/image" Target="../media/image4.png"/><Relationship Id="rId1" Type="http://schemas.openxmlformats.org/officeDocument/2006/relationships/slideLayout" Target="../slideLayouts/slideLayout8.xml"/><Relationship Id="rId5" Type="http://schemas.openxmlformats.org/officeDocument/2006/relationships/hyperlink" Target="https://www.mytexasfuture.org/middle-high-school/explore-financial-aid/apply-for-financial-aid/residency-information/" TargetMode="External"/><Relationship Id="rId4" Type="http://schemas.openxmlformats.org/officeDocument/2006/relationships/hyperlink" Target="https://www.highered.texas.gov/texas-residency/"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41253A-82DB-ED60-4141-E30958237DE0}"/>
              </a:ext>
            </a:extLst>
          </p:cNvPr>
          <p:cNvSpPr>
            <a:spLocks noGrp="1"/>
          </p:cNvSpPr>
          <p:nvPr>
            <p:ph type="ctrTitle"/>
          </p:nvPr>
        </p:nvSpPr>
        <p:spPr>
          <a:xfrm>
            <a:off x="965200" y="1383527"/>
            <a:ext cx="6117158" cy="4175166"/>
          </a:xfrm>
        </p:spPr>
        <p:txBody>
          <a:bodyPr anchor="ctr">
            <a:noAutofit/>
          </a:bodyPr>
          <a:lstStyle/>
          <a:p>
            <a:pPr algn="l"/>
            <a:r>
              <a:rPr lang="en-US" sz="6600" b="1" dirty="0"/>
              <a:t>TACRAO Residency Committee: Updates</a:t>
            </a:r>
          </a:p>
        </p:txBody>
      </p:sp>
      <p:sp>
        <p:nvSpPr>
          <p:cNvPr id="3" name="Subtitle 2">
            <a:extLst>
              <a:ext uri="{FF2B5EF4-FFF2-40B4-BE49-F238E27FC236}">
                <a16:creationId xmlns:a16="http://schemas.microsoft.com/office/drawing/2014/main" id="{97368F87-2ACE-E8E4-59EC-B0C2A01C2BEE}"/>
              </a:ext>
            </a:extLst>
          </p:cNvPr>
          <p:cNvSpPr>
            <a:spLocks noGrp="1"/>
          </p:cNvSpPr>
          <p:nvPr>
            <p:ph type="subTitle" idx="1"/>
          </p:nvPr>
        </p:nvSpPr>
        <p:spPr>
          <a:xfrm>
            <a:off x="7986955" y="2573422"/>
            <a:ext cx="3113064" cy="1795378"/>
          </a:xfrm>
        </p:spPr>
        <p:txBody>
          <a:bodyPr anchor="ctr">
            <a:normAutofit/>
          </a:bodyPr>
          <a:lstStyle/>
          <a:p>
            <a:pPr algn="l"/>
            <a:r>
              <a:rPr lang="en-US" sz="2800" b="1" dirty="0"/>
              <a:t>Morning Session: 10:30-11:30 </a:t>
            </a:r>
          </a:p>
          <a:p>
            <a:pPr algn="l"/>
            <a:r>
              <a:rPr lang="en-US" sz="2800" b="1" dirty="0"/>
              <a:t>Ballroom 1-4</a:t>
            </a:r>
          </a:p>
        </p:txBody>
      </p:sp>
      <p:cxnSp>
        <p:nvCxnSpPr>
          <p:cNvPr id="14" name="Straight Connector 13">
            <a:extLst>
              <a:ext uri="{FF2B5EF4-FFF2-40B4-BE49-F238E27FC236}">
                <a16:creationId xmlns:a16="http://schemas.microsoft.com/office/drawing/2014/main" id="{BDF0D3DE-EC74-4C9F-AFA1-DC5CE5236B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05718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292D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606269FA-B87F-4EB7-BA36-3A10BC7926E0" descr="Image-1.jpg">
            <a:extLst>
              <a:ext uri="{FF2B5EF4-FFF2-40B4-BE49-F238E27FC236}">
                <a16:creationId xmlns:a16="http://schemas.microsoft.com/office/drawing/2014/main" id="{CD432543-ADCD-2FD1-8D43-D608E45CCAC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614084" y="643467"/>
            <a:ext cx="6963832" cy="557106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34289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EC90C-5FE2-FB2E-7D62-CEF1F1122E7E}"/>
              </a:ext>
            </a:extLst>
          </p:cNvPr>
          <p:cNvSpPr>
            <a:spLocks noGrp="1"/>
          </p:cNvSpPr>
          <p:nvPr>
            <p:ph type="title"/>
          </p:nvPr>
        </p:nvSpPr>
        <p:spPr/>
        <p:txBody>
          <a:bodyPr/>
          <a:lstStyle/>
          <a:p>
            <a:r>
              <a:rPr lang="en-US" dirty="0"/>
              <a:t>Let’s Play a Game</a:t>
            </a:r>
          </a:p>
        </p:txBody>
      </p:sp>
      <p:pic>
        <p:nvPicPr>
          <p:cNvPr id="5" name="Content Placeholder 4">
            <a:extLst>
              <a:ext uri="{FF2B5EF4-FFF2-40B4-BE49-F238E27FC236}">
                <a16:creationId xmlns:a16="http://schemas.microsoft.com/office/drawing/2014/main" id="{3FBD3050-2564-231F-B087-832ED50FBD00}"/>
              </a:ext>
            </a:extLst>
          </p:cNvPr>
          <p:cNvPicPr>
            <a:picLocks noGrp="1" noChangeAspect="1"/>
          </p:cNvPicPr>
          <p:nvPr>
            <p:ph idx="1"/>
          </p:nvPr>
        </p:nvPicPr>
        <p:blipFill>
          <a:blip r:embed="rId2"/>
          <a:stretch>
            <a:fillRect/>
          </a:stretch>
        </p:blipFill>
        <p:spPr>
          <a:xfrm>
            <a:off x="8621661" y="3905250"/>
            <a:ext cx="2992822" cy="2395538"/>
          </a:xfrm>
          <a:prstGeom prst="rect">
            <a:avLst/>
          </a:prstGeom>
        </p:spPr>
      </p:pic>
      <p:sp>
        <p:nvSpPr>
          <p:cNvPr id="6" name="TextBox 5">
            <a:extLst>
              <a:ext uri="{FF2B5EF4-FFF2-40B4-BE49-F238E27FC236}">
                <a16:creationId xmlns:a16="http://schemas.microsoft.com/office/drawing/2014/main" id="{6E107449-A52E-D1B2-6AE4-9DF24552E926}"/>
              </a:ext>
            </a:extLst>
          </p:cNvPr>
          <p:cNvSpPr txBox="1"/>
          <p:nvPr/>
        </p:nvSpPr>
        <p:spPr>
          <a:xfrm>
            <a:off x="962025" y="2028825"/>
            <a:ext cx="7381875" cy="3600986"/>
          </a:xfrm>
          <a:prstGeom prst="rect">
            <a:avLst/>
          </a:prstGeom>
          <a:noFill/>
        </p:spPr>
        <p:txBody>
          <a:bodyPr wrap="square" rtlCol="0">
            <a:spAutoFit/>
          </a:bodyPr>
          <a:lstStyle/>
          <a:p>
            <a:endParaRPr lang="en-US" dirty="0"/>
          </a:p>
          <a:p>
            <a:pPr marL="285750" lvl="0" indent="-285750">
              <a:buFont typeface="Arial" panose="020B0604020202020204" pitchFamily="34" charset="0"/>
              <a:buChar char="•"/>
            </a:pPr>
            <a:r>
              <a:rPr lang="en-US" sz="2400" dirty="0"/>
              <a:t>We’re going to ask you about 5 residency situations.</a:t>
            </a:r>
          </a:p>
          <a:p>
            <a:pPr marL="285750" lvl="0" indent="-285750">
              <a:buFont typeface="Arial" panose="020B0604020202020204" pitchFamily="34" charset="0"/>
              <a:buChar char="•"/>
            </a:pPr>
            <a:r>
              <a:rPr lang="en-US" sz="2400" dirty="0"/>
              <a:t>As a group we’ll discuss and ask questions.</a:t>
            </a:r>
          </a:p>
          <a:p>
            <a:pPr marL="285750" lvl="0" indent="-285750">
              <a:buFont typeface="Arial" panose="020B0604020202020204" pitchFamily="34" charset="0"/>
              <a:buChar char="•"/>
            </a:pPr>
            <a:r>
              <a:rPr lang="en-US" sz="2400" dirty="0"/>
              <a:t>You may not have all the information you’d like to have.</a:t>
            </a:r>
          </a:p>
          <a:p>
            <a:pPr marL="285750" lvl="0" indent="-285750">
              <a:buFont typeface="Arial" panose="020B0604020202020204" pitchFamily="34" charset="0"/>
              <a:buChar char="•"/>
            </a:pPr>
            <a:r>
              <a:rPr lang="en-US" sz="2400" dirty="0"/>
              <a:t>You can assume all the information we have is verified.</a:t>
            </a:r>
          </a:p>
          <a:p>
            <a:pPr marL="285750" lvl="0" indent="-285750">
              <a:buFont typeface="Arial" panose="020B0604020202020204" pitchFamily="34" charset="0"/>
              <a:buChar char="•"/>
            </a:pPr>
            <a:r>
              <a:rPr lang="en-US" sz="2400" dirty="0"/>
              <a:t>After each situation, we’ll vote as a group if they are a resident or not.</a:t>
            </a:r>
          </a:p>
          <a:p>
            <a:r>
              <a:rPr lang="en-US" dirty="0"/>
              <a:t> </a:t>
            </a:r>
          </a:p>
        </p:txBody>
      </p:sp>
    </p:spTree>
    <p:extLst>
      <p:ext uri="{BB962C8B-B14F-4D97-AF65-F5344CB8AC3E}">
        <p14:creationId xmlns:p14="http://schemas.microsoft.com/office/powerpoint/2010/main" val="2405618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C327EB3-ACFF-188D-112D-A9BED5FD0377}"/>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A724DBA-D2D9-471E-8ED7-2015DDD950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AB7BAD-B48D-BD5D-07AE-CC6B046A84FA}"/>
              </a:ext>
            </a:extLst>
          </p:cNvPr>
          <p:cNvSpPr>
            <a:spLocks noGrp="1"/>
          </p:cNvSpPr>
          <p:nvPr>
            <p:ph type="title"/>
          </p:nvPr>
        </p:nvSpPr>
        <p:spPr>
          <a:xfrm>
            <a:off x="7239014" y="525982"/>
            <a:ext cx="4282983" cy="1200361"/>
          </a:xfrm>
        </p:spPr>
        <p:txBody>
          <a:bodyPr vert="horz" lIns="91440" tIns="45720" rIns="91440" bIns="45720" rtlCol="0" anchor="b">
            <a:normAutofit/>
          </a:bodyPr>
          <a:lstStyle/>
          <a:p>
            <a:r>
              <a:rPr lang="en-US" sz="3600" kern="1200" dirty="0">
                <a:solidFill>
                  <a:schemeClr val="tx1"/>
                </a:solidFill>
                <a:latin typeface="+mj-lt"/>
                <a:ea typeface="+mj-ea"/>
                <a:cs typeface="+mj-cs"/>
              </a:rPr>
              <a:t>Let’s Start With an Easy One</a:t>
            </a:r>
          </a:p>
        </p:txBody>
      </p:sp>
      <p:sp>
        <p:nvSpPr>
          <p:cNvPr id="13" name="Rectangle 12">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4641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0234"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Content Placeholder 4">
            <a:extLst>
              <a:ext uri="{FF2B5EF4-FFF2-40B4-BE49-F238E27FC236}">
                <a16:creationId xmlns:a16="http://schemas.microsoft.com/office/drawing/2014/main" id="{AA673AB7-0B2A-27A7-8411-52A8A8E5333A}"/>
              </a:ext>
            </a:extLst>
          </p:cNvPr>
          <p:cNvPicPr>
            <a:picLocks noChangeAspect="1"/>
          </p:cNvPicPr>
          <p:nvPr/>
        </p:nvPicPr>
        <p:blipFill>
          <a:blip r:embed="rId2"/>
          <a:stretch>
            <a:fillRect/>
          </a:stretch>
        </p:blipFill>
        <p:spPr>
          <a:xfrm>
            <a:off x="576244" y="1061358"/>
            <a:ext cx="5628018" cy="4502413"/>
          </a:xfrm>
          <a:prstGeom prst="rect">
            <a:avLst/>
          </a:prstGeom>
        </p:spPr>
      </p:pic>
      <p:sp>
        <p:nvSpPr>
          <p:cNvPr id="17" name="Rectangle 16">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277786"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CA1F2A2-E70A-D805-AC56-55792243BE20}"/>
              </a:ext>
            </a:extLst>
          </p:cNvPr>
          <p:cNvSpPr txBox="1"/>
          <p:nvPr/>
        </p:nvSpPr>
        <p:spPr>
          <a:xfrm>
            <a:off x="7239012" y="2031101"/>
            <a:ext cx="4282984" cy="3511943"/>
          </a:xfrm>
          <a:prstGeom prst="rect">
            <a:avLst/>
          </a:prstGeom>
        </p:spPr>
        <p:txBody>
          <a:bodyPr vert="horz" lIns="91440" tIns="45720" rIns="91440" bIns="45720" rtlCol="0" anchor="ctr">
            <a:normAutofit/>
          </a:bodyPr>
          <a:lstStyle/>
          <a:p>
            <a:pPr indent="-228600" defTabSz="914400">
              <a:lnSpc>
                <a:spcPct val="90000"/>
              </a:lnSpc>
              <a:spcAft>
                <a:spcPts val="600"/>
              </a:spcAft>
              <a:buFont typeface="Arial" panose="020B0604020202020204" pitchFamily="34" charset="0"/>
              <a:buChar char="•"/>
            </a:pPr>
            <a:endParaRPr lang="en-US" sz="2400" dirty="0"/>
          </a:p>
          <a:p>
            <a:pPr lvl="0" defTabSz="914400">
              <a:lnSpc>
                <a:spcPct val="90000"/>
              </a:lnSpc>
              <a:spcAft>
                <a:spcPts val="600"/>
              </a:spcAft>
            </a:pPr>
            <a:r>
              <a:rPr lang="en-US" sz="2800" dirty="0"/>
              <a:t>A student is a dependent minor of a Texas resident but resided outside of Texas during high school. They are applying as a freshman with no credit hours. </a:t>
            </a:r>
          </a:p>
          <a:p>
            <a:pPr defTabSz="914400">
              <a:lnSpc>
                <a:spcPct val="90000"/>
              </a:lnSpc>
              <a:spcAft>
                <a:spcPts val="600"/>
              </a:spcAft>
            </a:pPr>
            <a:endParaRPr lang="en-US" dirty="0"/>
          </a:p>
        </p:txBody>
      </p:sp>
      <p:sp>
        <p:nvSpPr>
          <p:cNvPr id="19" name="Rectangle 18">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677179"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77584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847E772-531A-07AF-E51C-34C4FA4A8578}"/>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31F3D26-E547-2F08-E1ED-8E06C50ACDF5}"/>
              </a:ext>
            </a:extLst>
          </p:cNvPr>
          <p:cNvSpPr>
            <a:spLocks noGrp="1"/>
          </p:cNvSpPr>
          <p:nvPr>
            <p:ph type="title"/>
          </p:nvPr>
        </p:nvSpPr>
        <p:spPr>
          <a:xfrm>
            <a:off x="589560" y="856180"/>
            <a:ext cx="4560584" cy="1128068"/>
          </a:xfrm>
        </p:spPr>
        <p:txBody>
          <a:bodyPr vert="horz" lIns="91440" tIns="45720" rIns="91440" bIns="45720" rtlCol="0" anchor="ctr">
            <a:normAutofit/>
          </a:bodyPr>
          <a:lstStyle/>
          <a:p>
            <a:r>
              <a:rPr lang="en-US" sz="3700"/>
              <a:t>One More to Warm Up</a:t>
            </a:r>
          </a:p>
        </p:txBody>
      </p:sp>
      <p:grpSp>
        <p:nvGrpSpPr>
          <p:cNvPr id="13" name="Group 12">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4" name="Rectangle 1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0F2AE21-DA11-A50D-5958-89D5350C378A}"/>
              </a:ext>
            </a:extLst>
          </p:cNvPr>
          <p:cNvSpPr txBox="1"/>
          <p:nvPr/>
        </p:nvSpPr>
        <p:spPr>
          <a:xfrm>
            <a:off x="590719" y="2330505"/>
            <a:ext cx="4559425" cy="3979585"/>
          </a:xfrm>
          <a:prstGeom prst="rect">
            <a:avLst/>
          </a:prstGeom>
        </p:spPr>
        <p:txBody>
          <a:bodyPr vert="horz" lIns="91440" tIns="45720" rIns="91440" bIns="45720" rtlCol="0" anchor="ctr">
            <a:normAutofit/>
          </a:bodyPr>
          <a:lstStyle/>
          <a:p>
            <a:pPr lvl="0" indent="-228600" defTabSz="914400">
              <a:lnSpc>
                <a:spcPct val="90000"/>
              </a:lnSpc>
              <a:spcAft>
                <a:spcPts val="600"/>
              </a:spcAft>
              <a:buFont typeface="Arial" panose="020B0604020202020204" pitchFamily="34" charset="0"/>
              <a:buChar char="•"/>
            </a:pPr>
            <a:endParaRPr lang="en-US" sz="2000" dirty="0"/>
          </a:p>
          <a:p>
            <a:pPr lvl="0" defTabSz="914400">
              <a:lnSpc>
                <a:spcPct val="90000"/>
              </a:lnSpc>
              <a:spcAft>
                <a:spcPts val="600"/>
              </a:spcAft>
            </a:pPr>
            <a:r>
              <a:rPr lang="en-US" sz="2800" dirty="0"/>
              <a:t>A student attended a Texas college for two years and was classified as a resident. They left the country for a 6-month mission trip returning in the middle of their 2</a:t>
            </a:r>
            <a:r>
              <a:rPr lang="en-US" sz="2800" baseline="30000" dirty="0"/>
              <a:t>nd</a:t>
            </a:r>
            <a:r>
              <a:rPr lang="en-US" sz="2800" dirty="0"/>
              <a:t> long semester of absence. They’ve applied as a re-admit. </a:t>
            </a:r>
          </a:p>
          <a:p>
            <a:pPr defTabSz="914400">
              <a:lnSpc>
                <a:spcPct val="90000"/>
              </a:lnSpc>
              <a:spcAft>
                <a:spcPts val="600"/>
              </a:spcAft>
            </a:pPr>
            <a:endParaRPr lang="en-US" sz="2000" dirty="0"/>
          </a:p>
        </p:txBody>
      </p:sp>
      <p:sp>
        <p:nvSpPr>
          <p:cNvPr id="19" name="Rectangle 18">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2537F10D-F301-F85E-0408-C15B133D1AC2}"/>
              </a:ext>
            </a:extLst>
          </p:cNvPr>
          <p:cNvPicPr>
            <a:picLocks noGrp="1" noChangeAspect="1"/>
          </p:cNvPicPr>
          <p:nvPr>
            <p:ph idx="1"/>
          </p:nvPr>
        </p:nvPicPr>
        <p:blipFill>
          <a:blip r:embed="rId2"/>
          <a:srcRect r="17472" b="-2"/>
          <a:stretch>
            <a:fillRect/>
          </a:stretch>
        </p:blipFill>
        <p:spPr>
          <a:xfrm>
            <a:off x="5977788" y="799352"/>
            <a:ext cx="5425410" cy="5259296"/>
          </a:xfrm>
          <a:prstGeom prst="rect">
            <a:avLst/>
          </a:prstGeom>
        </p:spPr>
      </p:pic>
    </p:spTree>
    <p:extLst>
      <p:ext uri="{BB962C8B-B14F-4D97-AF65-F5344CB8AC3E}">
        <p14:creationId xmlns:p14="http://schemas.microsoft.com/office/powerpoint/2010/main" val="3280127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8651D-EB3F-79E3-0E82-6FBBDD268B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9A519C-AB58-A22C-90C0-504904C12187}"/>
              </a:ext>
            </a:extLst>
          </p:cNvPr>
          <p:cNvSpPr>
            <a:spLocks noGrp="1"/>
          </p:cNvSpPr>
          <p:nvPr>
            <p:ph type="title"/>
          </p:nvPr>
        </p:nvSpPr>
        <p:spPr/>
        <p:txBody>
          <a:bodyPr/>
          <a:lstStyle/>
          <a:p>
            <a:r>
              <a:rPr lang="en-US" dirty="0"/>
              <a:t>Getting a Little More Difficult Now</a:t>
            </a:r>
          </a:p>
        </p:txBody>
      </p:sp>
      <p:pic>
        <p:nvPicPr>
          <p:cNvPr id="5" name="Content Placeholder 4">
            <a:extLst>
              <a:ext uri="{FF2B5EF4-FFF2-40B4-BE49-F238E27FC236}">
                <a16:creationId xmlns:a16="http://schemas.microsoft.com/office/drawing/2014/main" id="{F83CF208-D189-CB96-3F53-22A65AC53A13}"/>
              </a:ext>
            </a:extLst>
          </p:cNvPr>
          <p:cNvPicPr>
            <a:picLocks noGrp="1" noChangeAspect="1"/>
          </p:cNvPicPr>
          <p:nvPr>
            <p:ph idx="1"/>
          </p:nvPr>
        </p:nvPicPr>
        <p:blipFill>
          <a:blip r:embed="rId2"/>
          <a:stretch>
            <a:fillRect/>
          </a:stretch>
        </p:blipFill>
        <p:spPr>
          <a:xfrm>
            <a:off x="7431392" y="3314700"/>
            <a:ext cx="3659216" cy="2928938"/>
          </a:xfrm>
          <a:prstGeom prst="rect">
            <a:avLst/>
          </a:prstGeom>
        </p:spPr>
      </p:pic>
      <p:sp>
        <p:nvSpPr>
          <p:cNvPr id="6" name="TextBox 5">
            <a:extLst>
              <a:ext uri="{FF2B5EF4-FFF2-40B4-BE49-F238E27FC236}">
                <a16:creationId xmlns:a16="http://schemas.microsoft.com/office/drawing/2014/main" id="{4A2B85AF-6DA8-9732-0041-9FB131CA8DD1}"/>
              </a:ext>
            </a:extLst>
          </p:cNvPr>
          <p:cNvSpPr txBox="1"/>
          <p:nvPr/>
        </p:nvSpPr>
        <p:spPr>
          <a:xfrm>
            <a:off x="942975" y="1690688"/>
            <a:ext cx="7381875" cy="2831544"/>
          </a:xfrm>
          <a:prstGeom prst="rect">
            <a:avLst/>
          </a:prstGeom>
          <a:noFill/>
        </p:spPr>
        <p:txBody>
          <a:bodyPr wrap="square" rtlCol="0">
            <a:spAutoFit/>
          </a:bodyPr>
          <a:lstStyle/>
          <a:p>
            <a:endParaRPr lang="en-US" dirty="0"/>
          </a:p>
          <a:p>
            <a:pPr lvl="0"/>
            <a:r>
              <a:rPr lang="en-US" sz="3200" dirty="0"/>
              <a:t>A student is an emancipated minor. They have resided in Texas for 12 months but have no clear means of support. They have a lease and utility bills showing supporting domicile.</a:t>
            </a:r>
          </a:p>
        </p:txBody>
      </p:sp>
    </p:spTree>
    <p:extLst>
      <p:ext uri="{BB962C8B-B14F-4D97-AF65-F5344CB8AC3E}">
        <p14:creationId xmlns:p14="http://schemas.microsoft.com/office/powerpoint/2010/main" val="3071004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8E9C003-68C4-E9F5-B0A8-55A75BBAFC33}"/>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3756B343-807D-456E-AA26-80E96B75D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E6318C-491F-0606-9049-242172E41DD9}"/>
              </a:ext>
            </a:extLst>
          </p:cNvPr>
          <p:cNvSpPr>
            <a:spLocks noGrp="1"/>
          </p:cNvSpPr>
          <p:nvPr>
            <p:ph type="title"/>
          </p:nvPr>
        </p:nvSpPr>
        <p:spPr>
          <a:xfrm>
            <a:off x="7239014" y="525982"/>
            <a:ext cx="4282983" cy="1200361"/>
          </a:xfrm>
        </p:spPr>
        <p:txBody>
          <a:bodyPr vert="horz" lIns="91440" tIns="45720" rIns="91440" bIns="45720" rtlCol="0" anchor="b">
            <a:normAutofit/>
          </a:bodyPr>
          <a:lstStyle/>
          <a:p>
            <a:r>
              <a:rPr lang="en-US" sz="3600" dirty="0"/>
              <a:t>Now We’re Rolling</a:t>
            </a:r>
          </a:p>
        </p:txBody>
      </p:sp>
      <p:sp>
        <p:nvSpPr>
          <p:cNvPr id="24" name="Rectangle 23">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4641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0234"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EF6285B9-BC0C-8163-C649-F08628340FE4}"/>
              </a:ext>
            </a:extLst>
          </p:cNvPr>
          <p:cNvPicPr>
            <a:picLocks noGrp="1" noChangeAspect="1"/>
          </p:cNvPicPr>
          <p:nvPr>
            <p:ph idx="1"/>
          </p:nvPr>
        </p:nvPicPr>
        <p:blipFill>
          <a:blip r:embed="rId2"/>
          <a:srcRect r="15434"/>
          <a:stretch>
            <a:fillRect/>
          </a:stretch>
        </p:blipFill>
        <p:spPr>
          <a:xfrm>
            <a:off x="576244" y="650494"/>
            <a:ext cx="5628018" cy="5324142"/>
          </a:xfrm>
          <a:prstGeom prst="rect">
            <a:avLst/>
          </a:prstGeom>
        </p:spPr>
      </p:pic>
      <p:sp>
        <p:nvSpPr>
          <p:cNvPr id="26" name="Rectangle 25">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277786"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ED77CB43-C75C-3E4C-13AF-60FAEC8F1A65}"/>
              </a:ext>
            </a:extLst>
          </p:cNvPr>
          <p:cNvSpPr txBox="1"/>
          <p:nvPr/>
        </p:nvSpPr>
        <p:spPr>
          <a:xfrm>
            <a:off x="6677025" y="2031101"/>
            <a:ext cx="5156466" cy="3511943"/>
          </a:xfrm>
          <a:prstGeom prst="rect">
            <a:avLst/>
          </a:prstGeom>
        </p:spPr>
        <p:txBody>
          <a:bodyPr vert="horz" lIns="91440" tIns="45720" rIns="91440" bIns="45720" rtlCol="0" anchor="ctr">
            <a:normAutofit/>
          </a:bodyPr>
          <a:lstStyle/>
          <a:p>
            <a:pPr indent="-228600" defTabSz="914400">
              <a:lnSpc>
                <a:spcPct val="90000"/>
              </a:lnSpc>
              <a:spcAft>
                <a:spcPts val="600"/>
              </a:spcAft>
              <a:buFont typeface="Arial" panose="020B0604020202020204" pitchFamily="34" charset="0"/>
              <a:buChar char="•"/>
            </a:pPr>
            <a:endParaRPr lang="en-US" dirty="0"/>
          </a:p>
          <a:p>
            <a:pPr defTabSz="914400">
              <a:lnSpc>
                <a:spcPct val="90000"/>
              </a:lnSpc>
              <a:spcAft>
                <a:spcPts val="600"/>
              </a:spcAft>
            </a:pPr>
            <a:r>
              <a:rPr lang="en-US" sz="2800" dirty="0"/>
              <a:t>A student enrolled at a Texas 4-year college as a resident. After their sophomore year they enrolled at another 4-year college out of state where they remained for 18 months. They have applied for re-admission.</a:t>
            </a:r>
          </a:p>
        </p:txBody>
      </p:sp>
      <p:sp>
        <p:nvSpPr>
          <p:cNvPr id="27" name="Rectangle 26">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677179"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54272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5D807AA-C6BB-46EB-5ED5-0EE8496CE4A1}"/>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1D022F4D-0B84-A043-1CC1-6CDA1CB9B765}"/>
              </a:ext>
            </a:extLst>
          </p:cNvPr>
          <p:cNvPicPr>
            <a:picLocks noGrp="1" noChangeAspect="1"/>
          </p:cNvPicPr>
          <p:nvPr>
            <p:ph idx="1"/>
          </p:nvPr>
        </p:nvPicPr>
        <p:blipFill>
          <a:blip r:embed="rId2"/>
          <a:stretch>
            <a:fillRect/>
          </a:stretch>
        </p:blipFill>
        <p:spPr>
          <a:xfrm>
            <a:off x="621675" y="1237487"/>
            <a:ext cx="5474323" cy="4379457"/>
          </a:xfrm>
          <a:prstGeom prst="rect">
            <a:avLst/>
          </a:prstGeom>
        </p:spPr>
      </p:pic>
      <p:sp>
        <p:nvSpPr>
          <p:cNvPr id="24" name="Right Triangle 23">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086A5A31-B10A-4793-84D4-D785959AE5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5201" y="623275"/>
            <a:ext cx="5141626"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7B93B73-031B-54C9-6B89-8054EA569B11}"/>
              </a:ext>
            </a:extLst>
          </p:cNvPr>
          <p:cNvSpPr>
            <a:spLocks noGrp="1"/>
          </p:cNvSpPr>
          <p:nvPr>
            <p:ph type="title"/>
          </p:nvPr>
        </p:nvSpPr>
        <p:spPr>
          <a:xfrm>
            <a:off x="6405200" y="771231"/>
            <a:ext cx="5141626" cy="1452840"/>
          </a:xfrm>
        </p:spPr>
        <p:txBody>
          <a:bodyPr vert="horz" lIns="91440" tIns="45720" rIns="91440" bIns="45720" rtlCol="0" anchor="ctr">
            <a:normAutofit/>
          </a:bodyPr>
          <a:lstStyle/>
          <a:p>
            <a:r>
              <a:rPr lang="en-US" sz="4000" kern="1200" dirty="0">
                <a:solidFill>
                  <a:schemeClr val="tx1"/>
                </a:solidFill>
                <a:latin typeface="+mj-lt"/>
                <a:ea typeface="+mj-ea"/>
                <a:cs typeface="+mj-cs"/>
              </a:rPr>
              <a:t>Let’s Bring it Home Now</a:t>
            </a:r>
          </a:p>
        </p:txBody>
      </p:sp>
      <p:sp>
        <p:nvSpPr>
          <p:cNvPr id="6" name="TextBox 5">
            <a:extLst>
              <a:ext uri="{FF2B5EF4-FFF2-40B4-BE49-F238E27FC236}">
                <a16:creationId xmlns:a16="http://schemas.microsoft.com/office/drawing/2014/main" id="{EA2C886F-B1BD-97FA-85D5-CA28D8A67FC3}"/>
              </a:ext>
            </a:extLst>
          </p:cNvPr>
          <p:cNvSpPr txBox="1"/>
          <p:nvPr/>
        </p:nvSpPr>
        <p:spPr>
          <a:xfrm>
            <a:off x="6553200" y="2019300"/>
            <a:ext cx="4705350" cy="4067469"/>
          </a:xfrm>
          <a:prstGeom prst="rect">
            <a:avLst/>
          </a:prstGeom>
        </p:spPr>
        <p:txBody>
          <a:bodyPr vert="horz" lIns="91440" tIns="45720" rIns="91440" bIns="45720" rtlCol="0" anchor="t">
            <a:noAutofit/>
          </a:bodyPr>
          <a:lstStyle/>
          <a:p>
            <a:pPr lvl="0" defTabSz="914400">
              <a:lnSpc>
                <a:spcPct val="90000"/>
              </a:lnSpc>
              <a:spcAft>
                <a:spcPts val="600"/>
              </a:spcAft>
            </a:pPr>
            <a:r>
              <a:rPr lang="en-US" sz="2800" dirty="0"/>
              <a:t>A student is on a B1 visa which has expired and previously enrolled at a community college in Texas where they were granted “in-district” status. They have applied for asylum but have not been granted it yet. </a:t>
            </a:r>
          </a:p>
        </p:txBody>
      </p:sp>
    </p:spTree>
    <p:extLst>
      <p:ext uri="{BB962C8B-B14F-4D97-AF65-F5344CB8AC3E}">
        <p14:creationId xmlns:p14="http://schemas.microsoft.com/office/powerpoint/2010/main" val="1093684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7DD9B-2E3B-FBCF-E9FE-97F737E253D9}"/>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FE3BE6F-C877-DA30-302C-F4CAD582B07C}"/>
              </a:ext>
            </a:extLst>
          </p:cNvPr>
          <p:cNvPicPr>
            <a:picLocks noGrp="1" noChangeAspect="1"/>
          </p:cNvPicPr>
          <p:nvPr>
            <p:ph idx="1"/>
          </p:nvPr>
        </p:nvPicPr>
        <p:blipFill>
          <a:blip r:embed="rId2"/>
          <a:stretch>
            <a:fillRect/>
          </a:stretch>
        </p:blipFill>
        <p:spPr>
          <a:xfrm>
            <a:off x="8579966" y="3971925"/>
            <a:ext cx="3433118" cy="2747963"/>
          </a:xfrm>
          <a:prstGeom prst="rect">
            <a:avLst/>
          </a:prstGeom>
        </p:spPr>
      </p:pic>
      <p:sp>
        <p:nvSpPr>
          <p:cNvPr id="3" name="TextBox 2">
            <a:extLst>
              <a:ext uri="{FF2B5EF4-FFF2-40B4-BE49-F238E27FC236}">
                <a16:creationId xmlns:a16="http://schemas.microsoft.com/office/drawing/2014/main" id="{916386B3-E837-C369-C717-9EC20AB81D00}"/>
              </a:ext>
            </a:extLst>
          </p:cNvPr>
          <p:cNvSpPr txBox="1"/>
          <p:nvPr/>
        </p:nvSpPr>
        <p:spPr>
          <a:xfrm>
            <a:off x="1645920" y="1611130"/>
            <a:ext cx="7498080" cy="1754326"/>
          </a:xfrm>
          <a:prstGeom prst="rect">
            <a:avLst/>
          </a:prstGeom>
          <a:noFill/>
        </p:spPr>
        <p:txBody>
          <a:bodyPr wrap="square" rtlCol="0">
            <a:spAutoFit/>
          </a:bodyPr>
          <a:lstStyle/>
          <a:p>
            <a:pPr algn="ctr"/>
            <a:r>
              <a:rPr lang="en-US" sz="5400" b="1" dirty="0"/>
              <a:t>Easy Job Right? Well Done!</a:t>
            </a:r>
          </a:p>
        </p:txBody>
      </p:sp>
    </p:spTree>
    <p:extLst>
      <p:ext uri="{BB962C8B-B14F-4D97-AF65-F5344CB8AC3E}">
        <p14:creationId xmlns:p14="http://schemas.microsoft.com/office/powerpoint/2010/main" val="6968100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6E48AFA-8884-4F68-A44F-D2C1E8609C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D033B740-74F5-B6C2-9C3D-2CA9F6394D1A}"/>
              </a:ext>
            </a:extLst>
          </p:cNvPr>
          <p:cNvSpPr>
            <a:spLocks noGrp="1"/>
          </p:cNvSpPr>
          <p:nvPr>
            <p:ph type="title"/>
          </p:nvPr>
        </p:nvSpPr>
        <p:spPr>
          <a:xfrm>
            <a:off x="438151" y="3429000"/>
            <a:ext cx="3981854" cy="2216513"/>
          </a:xfrm>
        </p:spPr>
        <p:txBody>
          <a:bodyPr>
            <a:normAutofit/>
          </a:bodyPr>
          <a:lstStyle/>
          <a:p>
            <a:r>
              <a:rPr lang="en-US" dirty="0"/>
              <a:t>Residency Committee and Members </a:t>
            </a:r>
          </a:p>
        </p:txBody>
      </p:sp>
      <p:sp>
        <p:nvSpPr>
          <p:cNvPr id="12" name="Arc 11">
            <a:extLst>
              <a:ext uri="{FF2B5EF4-FFF2-40B4-BE49-F238E27FC236}">
                <a16:creationId xmlns:a16="http://schemas.microsoft.com/office/drawing/2014/main" id="{969D19A6-08CB-498C-93EC-3FFB021FC6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269068">
            <a:off x="8717845" y="3339275"/>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BAD2C02E-9107-2A5F-4E60-E427C1DCBDDD}"/>
              </a:ext>
            </a:extLst>
          </p:cNvPr>
          <p:cNvPicPr>
            <a:picLocks noChangeAspect="1"/>
          </p:cNvPicPr>
          <p:nvPr/>
        </p:nvPicPr>
        <p:blipFill>
          <a:blip r:embed="rId2"/>
          <a:stretch>
            <a:fillRect/>
          </a:stretch>
        </p:blipFill>
        <p:spPr>
          <a:xfrm>
            <a:off x="481629" y="867614"/>
            <a:ext cx="10872172" cy="1576464"/>
          </a:xfrm>
          <a:custGeom>
            <a:avLst/>
            <a:gdLst/>
            <a:ahLst/>
            <a:cxnLst/>
            <a:rect l="l" t="t" r="r" b="b"/>
            <a:pathLst>
              <a:path w="10580201" h="2957472">
                <a:moveTo>
                  <a:pt x="88961" y="0"/>
                </a:moveTo>
                <a:lnTo>
                  <a:pt x="10491240" y="0"/>
                </a:lnTo>
                <a:cubicBezTo>
                  <a:pt x="10540372" y="0"/>
                  <a:pt x="10580201" y="39829"/>
                  <a:pt x="10580201" y="88961"/>
                </a:cubicBezTo>
                <a:lnTo>
                  <a:pt x="10580201" y="2868511"/>
                </a:lnTo>
                <a:cubicBezTo>
                  <a:pt x="10580201" y="2917643"/>
                  <a:pt x="10540372" y="2957472"/>
                  <a:pt x="10491240" y="2957472"/>
                </a:cubicBezTo>
                <a:lnTo>
                  <a:pt x="88961" y="2957472"/>
                </a:lnTo>
                <a:cubicBezTo>
                  <a:pt x="39829" y="2957472"/>
                  <a:pt x="0" y="2917643"/>
                  <a:pt x="0" y="2868511"/>
                </a:cubicBezTo>
                <a:lnTo>
                  <a:pt x="0" y="88961"/>
                </a:lnTo>
                <a:cubicBezTo>
                  <a:pt x="0" y="39829"/>
                  <a:pt x="39829" y="0"/>
                  <a:pt x="88961" y="0"/>
                </a:cubicBezTo>
                <a:close/>
              </a:path>
            </a:pathLst>
          </a:custGeom>
        </p:spPr>
      </p:pic>
      <p:sp>
        <p:nvSpPr>
          <p:cNvPr id="3" name="Content Placeholder 2">
            <a:extLst>
              <a:ext uri="{FF2B5EF4-FFF2-40B4-BE49-F238E27FC236}">
                <a16:creationId xmlns:a16="http://schemas.microsoft.com/office/drawing/2014/main" id="{34E2B208-DE54-95B8-A9AC-5FE94CDB5B35}"/>
              </a:ext>
            </a:extLst>
          </p:cNvPr>
          <p:cNvSpPr>
            <a:spLocks noGrp="1"/>
          </p:cNvSpPr>
          <p:nvPr>
            <p:ph idx="1"/>
          </p:nvPr>
        </p:nvSpPr>
        <p:spPr>
          <a:xfrm>
            <a:off x="4295775" y="3143250"/>
            <a:ext cx="7058026" cy="3071281"/>
          </a:xfrm>
        </p:spPr>
        <p:txBody>
          <a:bodyPr>
            <a:normAutofit fontScale="92500" lnSpcReduction="10000"/>
          </a:bodyPr>
          <a:lstStyle/>
          <a:p>
            <a:pPr marL="0" indent="0">
              <a:buNone/>
            </a:pPr>
            <a:r>
              <a:rPr lang="en-US" sz="2400" dirty="0"/>
              <a:t>Residency Committee will have four to six members and a chair with representation from both 2-year and 4- year institutions.  The chair will serve for three years, and each member will serve two years.  The committee ensures that issues and developments surrounding the determination of student residency for tuition purposes in Texas are monitored and addressed. It facilitates discussions, provides resources, and serves as a platform for sharing expertise to assist TACRAO members in navigating residency challenges.</a:t>
            </a:r>
          </a:p>
        </p:txBody>
      </p:sp>
    </p:spTree>
    <p:extLst>
      <p:ext uri="{BB962C8B-B14F-4D97-AF65-F5344CB8AC3E}">
        <p14:creationId xmlns:p14="http://schemas.microsoft.com/office/powerpoint/2010/main" val="2628931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65F9DF-0832-5B46-AF46-B9540DB7E3F5}"/>
              </a:ext>
            </a:extLst>
          </p:cNvPr>
          <p:cNvSpPr>
            <a:spLocks noGrp="1"/>
          </p:cNvSpPr>
          <p:nvPr>
            <p:ph type="title"/>
          </p:nvPr>
        </p:nvSpPr>
        <p:spPr>
          <a:xfrm>
            <a:off x="1043631" y="809898"/>
            <a:ext cx="10173010" cy="1554480"/>
          </a:xfrm>
        </p:spPr>
        <p:txBody>
          <a:bodyPr anchor="ctr">
            <a:normAutofit/>
          </a:bodyPr>
          <a:lstStyle/>
          <a:p>
            <a:r>
              <a:rPr lang="en-US" sz="4800" b="1"/>
              <a:t>Residency Committee 2026 Objectives:</a:t>
            </a:r>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7" name="Content Placeholder 2">
            <a:extLst>
              <a:ext uri="{FF2B5EF4-FFF2-40B4-BE49-F238E27FC236}">
                <a16:creationId xmlns:a16="http://schemas.microsoft.com/office/drawing/2014/main" id="{6B8A325D-FD65-1F93-6C4D-D45623FB4277}"/>
              </a:ext>
            </a:extLst>
          </p:cNvPr>
          <p:cNvGraphicFramePr>
            <a:graphicFrameLocks noGrp="1"/>
          </p:cNvGraphicFramePr>
          <p:nvPr>
            <p:ph idx="1"/>
            <p:extLst>
              <p:ext uri="{D42A27DB-BD31-4B8C-83A1-F6EECF244321}">
                <p14:modId xmlns:p14="http://schemas.microsoft.com/office/powerpoint/2010/main" val="1824009025"/>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08482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E82F4F-CB1C-B52A-8C63-94143D9E0FA8}"/>
              </a:ext>
            </a:extLst>
          </p:cNvPr>
          <p:cNvSpPr>
            <a:spLocks noGrp="1"/>
          </p:cNvSpPr>
          <p:nvPr>
            <p:ph type="title"/>
          </p:nvPr>
        </p:nvSpPr>
        <p:spPr>
          <a:xfrm>
            <a:off x="793662" y="386930"/>
            <a:ext cx="10066122" cy="1298448"/>
          </a:xfrm>
        </p:spPr>
        <p:txBody>
          <a:bodyPr vert="horz" lIns="91440" tIns="45720" rIns="91440" bIns="45720" rtlCol="0" anchor="b">
            <a:normAutofit/>
          </a:bodyPr>
          <a:lstStyle/>
          <a:p>
            <a:r>
              <a:rPr lang="en-US" sz="4800" kern="1200">
                <a:solidFill>
                  <a:schemeClr val="tx1"/>
                </a:solidFill>
                <a:latin typeface="+mj-lt"/>
                <a:ea typeface="+mj-ea"/>
                <a:cs typeface="+mj-cs"/>
              </a:rPr>
              <a:t>New Institution Residency List</a:t>
            </a:r>
            <a:endParaRPr lang="en-US" sz="4800" kern="1200" dirty="0">
              <a:solidFill>
                <a:schemeClr val="tx1"/>
              </a:solidFill>
              <a:latin typeface="+mj-lt"/>
              <a:ea typeface="+mj-ea"/>
              <a:cs typeface="+mj-cs"/>
            </a:endParaRPr>
          </a:p>
        </p:txBody>
      </p:sp>
      <p:sp>
        <p:nvSpPr>
          <p:cNvPr id="21" name="Rectangle 2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DEBBB61-B1C0-7C56-5D7C-0E1DDBB04859}"/>
              </a:ext>
            </a:extLst>
          </p:cNvPr>
          <p:cNvSpPr txBox="1"/>
          <p:nvPr/>
        </p:nvSpPr>
        <p:spPr>
          <a:xfrm>
            <a:off x="228600" y="2599509"/>
            <a:ext cx="5095959" cy="3639450"/>
          </a:xfrm>
          <a:prstGeom prst="rect">
            <a:avLst/>
          </a:prstGeom>
        </p:spPr>
        <p:txBody>
          <a:bodyPr vert="horz" lIns="91440" tIns="45720" rIns="91440" bIns="45720" rtlCol="0" anchor="ctr">
            <a:normAutofit/>
          </a:bodyPr>
          <a:lstStyle/>
          <a:p>
            <a:pPr marL="285750" indent="-228600" defTabSz="914400">
              <a:lnSpc>
                <a:spcPct val="90000"/>
              </a:lnSpc>
              <a:spcAft>
                <a:spcPts val="600"/>
              </a:spcAft>
              <a:buFont typeface="Arial" panose="020B0604020202020204" pitchFamily="34" charset="0"/>
              <a:buChar char="•"/>
            </a:pPr>
            <a:r>
              <a:rPr lang="en-US" sz="2000" dirty="0"/>
              <a:t>Reviewed institutions websites and catalogs</a:t>
            </a:r>
          </a:p>
          <a:p>
            <a:pPr marL="285750" indent="-228600" defTabSz="914400">
              <a:lnSpc>
                <a:spcPct val="90000"/>
              </a:lnSpc>
              <a:spcAft>
                <a:spcPts val="600"/>
              </a:spcAft>
              <a:buFont typeface="Arial" panose="020B0604020202020204" pitchFamily="34" charset="0"/>
              <a:buChar char="•"/>
            </a:pPr>
            <a:r>
              <a:rPr lang="en-US" sz="2000" dirty="0"/>
              <a:t>Has primary, secondary (if available), and residency website or catalog info links </a:t>
            </a:r>
          </a:p>
          <a:p>
            <a:pPr marL="285750" indent="-228600" defTabSz="914400">
              <a:lnSpc>
                <a:spcPct val="90000"/>
              </a:lnSpc>
              <a:spcAft>
                <a:spcPts val="600"/>
              </a:spcAft>
              <a:buFont typeface="Arial" panose="020B0604020202020204" pitchFamily="34" charset="0"/>
              <a:buChar char="•"/>
            </a:pPr>
            <a:r>
              <a:rPr lang="en-US" sz="2000" dirty="0"/>
              <a:t>Working on where it will be saved on the TACRAO website</a:t>
            </a:r>
          </a:p>
        </p:txBody>
      </p:sp>
      <p:pic>
        <p:nvPicPr>
          <p:cNvPr id="4" name="Picture 3">
            <a:extLst>
              <a:ext uri="{FF2B5EF4-FFF2-40B4-BE49-F238E27FC236}">
                <a16:creationId xmlns:a16="http://schemas.microsoft.com/office/drawing/2014/main" id="{9CFFA2F9-687F-ED3F-847C-8D5E7EBFF578}"/>
              </a:ext>
            </a:extLst>
          </p:cNvPr>
          <p:cNvPicPr>
            <a:picLocks noChangeAspect="1"/>
          </p:cNvPicPr>
          <p:nvPr/>
        </p:nvPicPr>
        <p:blipFill>
          <a:blip r:embed="rId2"/>
          <a:stretch>
            <a:fillRect/>
          </a:stretch>
        </p:blipFill>
        <p:spPr>
          <a:xfrm>
            <a:off x="5198396" y="2780069"/>
            <a:ext cx="5863414" cy="2417542"/>
          </a:xfrm>
          <a:prstGeom prst="rect">
            <a:avLst/>
          </a:prstGeom>
        </p:spPr>
      </p:pic>
      <p:sp>
        <p:nvSpPr>
          <p:cNvPr id="23" name="Rectangle 22">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11469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B9D7E975-9161-4F2D-AC53-69E1912F6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E62CF341-90CF-472D-ADF0-B885ADA3DEA4}"/>
              </a:ext>
            </a:extLst>
          </p:cNvPr>
          <p:cNvPicPr>
            <a:picLocks noChangeAspect="1"/>
          </p:cNvPicPr>
          <p:nvPr/>
        </p:nvPicPr>
        <p:blipFill>
          <a:blip r:embed="rId2"/>
          <a:stretch>
            <a:fillRect/>
          </a:stretch>
        </p:blipFill>
        <p:spPr>
          <a:xfrm>
            <a:off x="621675" y="1381188"/>
            <a:ext cx="5474323" cy="4092056"/>
          </a:xfrm>
          <a:prstGeom prst="rect">
            <a:avLst/>
          </a:prstGeom>
        </p:spPr>
      </p:pic>
      <p:sp>
        <p:nvSpPr>
          <p:cNvPr id="23" name="Right Triangle 22">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463E6235-1649-4B47-9862-4026FC473B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5201" y="623275"/>
            <a:ext cx="5141626"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1E6FC7-905D-8DCE-76C3-8DA392DF7732}"/>
              </a:ext>
            </a:extLst>
          </p:cNvPr>
          <p:cNvSpPr>
            <a:spLocks noGrp="1"/>
          </p:cNvSpPr>
          <p:nvPr>
            <p:ph type="title"/>
          </p:nvPr>
        </p:nvSpPr>
        <p:spPr>
          <a:xfrm>
            <a:off x="6889833" y="1056640"/>
            <a:ext cx="4360324" cy="3494398"/>
          </a:xfrm>
        </p:spPr>
        <p:txBody>
          <a:bodyPr vert="horz" lIns="91440" tIns="45720" rIns="91440" bIns="45720" rtlCol="0" anchor="b">
            <a:normAutofit/>
          </a:bodyPr>
          <a:lstStyle/>
          <a:p>
            <a:r>
              <a:rPr lang="en-US" sz="6100" kern="1200" dirty="0">
                <a:solidFill>
                  <a:schemeClr val="tx1"/>
                </a:solidFill>
                <a:latin typeface="+mj-lt"/>
                <a:ea typeface="+mj-ea"/>
                <a:cs typeface="+mj-cs"/>
              </a:rPr>
              <a:t>TACRAO Residency Q&amp;A for Rule Releases</a:t>
            </a:r>
          </a:p>
        </p:txBody>
      </p:sp>
    </p:spTree>
    <p:extLst>
      <p:ext uri="{BB962C8B-B14F-4D97-AF65-F5344CB8AC3E}">
        <p14:creationId xmlns:p14="http://schemas.microsoft.com/office/powerpoint/2010/main" val="9953502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6" name="Arc 25">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623EE21-E22C-B73A-9D3C-77DCAA816D69}"/>
              </a:ext>
            </a:extLst>
          </p:cNvPr>
          <p:cNvSpPr>
            <a:spLocks noGrp="1"/>
          </p:cNvSpPr>
          <p:nvPr>
            <p:ph type="title"/>
          </p:nvPr>
        </p:nvSpPr>
        <p:spPr>
          <a:xfrm>
            <a:off x="5200650" y="479494"/>
            <a:ext cx="6153150" cy="1073082"/>
          </a:xfrm>
        </p:spPr>
        <p:txBody>
          <a:bodyPr vert="horz" lIns="91440" tIns="45720" rIns="91440" bIns="45720" rtlCol="0" anchor="ctr">
            <a:normAutofit/>
          </a:bodyPr>
          <a:lstStyle/>
          <a:p>
            <a:r>
              <a:rPr lang="en-US" sz="4000" b="1" kern="1200" dirty="0">
                <a:solidFill>
                  <a:schemeClr val="tx1"/>
                </a:solidFill>
                <a:latin typeface="+mj-lt"/>
                <a:ea typeface="+mj-ea"/>
                <a:cs typeface="+mj-cs"/>
              </a:rPr>
              <a:t>Documentation Sources:</a:t>
            </a:r>
          </a:p>
        </p:txBody>
      </p:sp>
      <p:sp>
        <p:nvSpPr>
          <p:cNvPr id="28" name="Freeform: Shape 27">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Content Placeholder 5">
            <a:extLst>
              <a:ext uri="{FF2B5EF4-FFF2-40B4-BE49-F238E27FC236}">
                <a16:creationId xmlns:a16="http://schemas.microsoft.com/office/drawing/2014/main" id="{ACDA8CC5-C370-1DD6-CD64-9625FE15B661}"/>
              </a:ext>
            </a:extLst>
          </p:cNvPr>
          <p:cNvPicPr>
            <a:picLocks noGrp="1" noChangeAspect="1"/>
          </p:cNvPicPr>
          <p:nvPr>
            <p:ph idx="1"/>
          </p:nvPr>
        </p:nvPicPr>
        <p:blipFill>
          <a:blip r:embed="rId2"/>
          <a:stretch>
            <a:fillRect/>
          </a:stretch>
        </p:blipFill>
        <p:spPr>
          <a:xfrm>
            <a:off x="2095095" y="1984442"/>
            <a:ext cx="2961667" cy="1651129"/>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4" name="Text Placeholder 3">
            <a:extLst>
              <a:ext uri="{FF2B5EF4-FFF2-40B4-BE49-F238E27FC236}">
                <a16:creationId xmlns:a16="http://schemas.microsoft.com/office/drawing/2014/main" id="{97523DB4-3203-7B82-722B-6275FDAAE4AA}"/>
              </a:ext>
            </a:extLst>
          </p:cNvPr>
          <p:cNvSpPr>
            <a:spLocks noGrp="1"/>
          </p:cNvSpPr>
          <p:nvPr>
            <p:ph type="body" sz="half" idx="2"/>
          </p:nvPr>
        </p:nvSpPr>
        <p:spPr>
          <a:xfrm>
            <a:off x="5894962" y="1371600"/>
            <a:ext cx="5458838" cy="5286375"/>
          </a:xfrm>
        </p:spPr>
        <p:txBody>
          <a:bodyPr vert="horz" lIns="91440" tIns="45720" rIns="91440" bIns="45720" rtlCol="0">
            <a:normAutofit/>
          </a:bodyPr>
          <a:lstStyle/>
          <a:p>
            <a:pPr marL="285750" indent="-228600">
              <a:buFont typeface="Arial" panose="020B0604020202020204" pitchFamily="34" charset="0"/>
              <a:buChar char="•"/>
            </a:pPr>
            <a:r>
              <a:rPr lang="en-US" sz="1800" dirty="0"/>
              <a:t>Housing: lease or rental agreements spanning the entire 12-month period, mortgage statements, property tax receipts, closing papers, utility bills </a:t>
            </a:r>
          </a:p>
          <a:p>
            <a:pPr marL="285750" indent="-228600">
              <a:buFont typeface="Arial" panose="020B0604020202020204" pitchFamily="34" charset="0"/>
              <a:buChar char="•"/>
            </a:pPr>
            <a:r>
              <a:rPr lang="en-US" sz="1800" dirty="0"/>
              <a:t>Employment: Letter of employment with start and continuing dates, 12 months of paystubs. </a:t>
            </a:r>
          </a:p>
          <a:p>
            <a:pPr marL="285750" indent="-228600">
              <a:buFont typeface="Arial" panose="020B0604020202020204" pitchFamily="34" charset="0"/>
              <a:buChar char="•"/>
            </a:pPr>
            <a:r>
              <a:rPr lang="en-US" sz="1800" dirty="0"/>
              <a:t>Military IDs, DD214, LES statements </a:t>
            </a:r>
          </a:p>
          <a:p>
            <a:pPr marL="285750" indent="-228600">
              <a:buFont typeface="Arial" panose="020B0604020202020204" pitchFamily="34" charset="0"/>
              <a:buChar char="•"/>
            </a:pPr>
            <a:r>
              <a:rPr lang="en-US" sz="1800" dirty="0"/>
              <a:t>Financials: Bank statements showing continuous state residency, tax returns for year and dependency, public assistance documents for social service agencies</a:t>
            </a:r>
          </a:p>
          <a:p>
            <a:pPr marL="285750" indent="-228600">
              <a:buFont typeface="Arial" panose="020B0604020202020204" pitchFamily="34" charset="0"/>
              <a:buChar char="•"/>
            </a:pPr>
            <a:r>
              <a:rPr lang="en-US" sz="1800" dirty="0"/>
              <a:t>Marriage certificate or declaration of registration of informal marriage </a:t>
            </a:r>
          </a:p>
          <a:p>
            <a:pPr marL="285750" indent="-228600">
              <a:buFont typeface="Arial" panose="020B0604020202020204" pitchFamily="34" charset="0"/>
              <a:buChar char="•"/>
            </a:pPr>
            <a:r>
              <a:rPr lang="en-US" sz="1800" dirty="0"/>
              <a:t>Voter registration</a:t>
            </a:r>
          </a:p>
          <a:p>
            <a:pPr marL="285750" indent="-228600">
              <a:buFont typeface="Arial" panose="020B0604020202020204" pitchFamily="34" charset="0"/>
              <a:buChar char="•"/>
            </a:pPr>
            <a:r>
              <a:rPr lang="en-US" sz="1800" dirty="0"/>
              <a:t>High school transcripts for the person’s full senior year or twelve months or thirty-six months presence in the state and graduation from a Texas high school </a:t>
            </a:r>
          </a:p>
        </p:txBody>
      </p:sp>
      <p:sp>
        <p:nvSpPr>
          <p:cNvPr id="7" name="TextBox 6">
            <a:extLst>
              <a:ext uri="{FF2B5EF4-FFF2-40B4-BE49-F238E27FC236}">
                <a16:creationId xmlns:a16="http://schemas.microsoft.com/office/drawing/2014/main" id="{DB4AC3EB-1A4F-78ED-40A7-A3840DDBC0A7}"/>
              </a:ext>
            </a:extLst>
          </p:cNvPr>
          <p:cNvSpPr txBox="1"/>
          <p:nvPr/>
        </p:nvSpPr>
        <p:spPr>
          <a:xfrm>
            <a:off x="450404" y="913573"/>
            <a:ext cx="4994155" cy="4524315"/>
          </a:xfrm>
          <a:prstGeom prst="rect">
            <a:avLst/>
          </a:prstGeom>
          <a:noFill/>
        </p:spPr>
        <p:txBody>
          <a:bodyPr wrap="square" rtlCol="0">
            <a:spAutoFit/>
          </a:bodyPr>
          <a:lstStyle/>
          <a:p>
            <a:pPr marL="285750" indent="-285750">
              <a:buFont typeface="Arial" panose="020B0604020202020204" pitchFamily="34" charset="0"/>
              <a:buChar char="•"/>
            </a:pPr>
            <a:r>
              <a:rPr lang="en-US" b="1" dirty="0"/>
              <a:t>Texas Driver’s License Verifying lawful Presence: </a:t>
            </a:r>
            <a:r>
              <a:rPr lang="en-US" dirty="0">
                <a:hlinkClick r:id="rId3"/>
              </a:rPr>
              <a:t>https://www.dps.texas.gov/section/driver-license/us-citizenship-or-lawful-presence-requirement</a:t>
            </a:r>
            <a:r>
              <a:rPr lang="en-US" dirty="0"/>
              <a:t>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b="1" dirty="0"/>
              <a:t>THECB: </a:t>
            </a:r>
            <a:r>
              <a:rPr lang="en-US" dirty="0">
                <a:hlinkClick r:id="rId4"/>
              </a:rPr>
              <a:t>https://www.highered.texas.gov/texas-residency/</a:t>
            </a:r>
            <a:r>
              <a:rPr lang="en-US" dirty="0"/>
              <a:t> </a:t>
            </a:r>
          </a:p>
          <a:p>
            <a:pPr marL="285750" indent="-285750">
              <a:buFont typeface="Arial" panose="020B0604020202020204" pitchFamily="34" charset="0"/>
              <a:buChar char="•"/>
            </a:pPr>
            <a:r>
              <a:rPr lang="en-US" b="1" dirty="0"/>
              <a:t>My TX Future: </a:t>
            </a:r>
            <a:r>
              <a:rPr lang="en-US" dirty="0">
                <a:hlinkClick r:id="rId5"/>
              </a:rPr>
              <a:t>https://www.mytexasfuture.org/middle-high-school/explore-financial-aid/apply-for-financial-aid/residency-information/</a:t>
            </a:r>
            <a:r>
              <a:rPr lang="en-US" dirty="0"/>
              <a:t> </a:t>
            </a:r>
          </a:p>
        </p:txBody>
      </p:sp>
    </p:spTree>
    <p:extLst>
      <p:ext uri="{BB962C8B-B14F-4D97-AF65-F5344CB8AC3E}">
        <p14:creationId xmlns:p14="http://schemas.microsoft.com/office/powerpoint/2010/main" val="34257631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51827-9FC4-3B16-AD23-014CF848A780}"/>
              </a:ext>
            </a:extLst>
          </p:cNvPr>
          <p:cNvSpPr>
            <a:spLocks noGrp="1"/>
          </p:cNvSpPr>
          <p:nvPr>
            <p:ph type="title"/>
          </p:nvPr>
        </p:nvSpPr>
        <p:spPr>
          <a:xfrm>
            <a:off x="839788" y="365126"/>
            <a:ext cx="10515600" cy="711200"/>
          </a:xfrm>
        </p:spPr>
        <p:txBody>
          <a:bodyPr/>
          <a:lstStyle/>
          <a:p>
            <a:r>
              <a:rPr lang="en-US" dirty="0"/>
              <a:t>Residency Sessions at Houston TACRAO</a:t>
            </a:r>
          </a:p>
        </p:txBody>
      </p:sp>
      <p:sp>
        <p:nvSpPr>
          <p:cNvPr id="3" name="Text Placeholder 2">
            <a:extLst>
              <a:ext uri="{FF2B5EF4-FFF2-40B4-BE49-F238E27FC236}">
                <a16:creationId xmlns:a16="http://schemas.microsoft.com/office/drawing/2014/main" id="{9028BDAB-17AB-B83D-3F20-828F202C7CF3}"/>
              </a:ext>
            </a:extLst>
          </p:cNvPr>
          <p:cNvSpPr>
            <a:spLocks noGrp="1"/>
          </p:cNvSpPr>
          <p:nvPr>
            <p:ph type="body" idx="1"/>
          </p:nvPr>
        </p:nvSpPr>
        <p:spPr>
          <a:xfrm>
            <a:off x="839788" y="1185863"/>
            <a:ext cx="5157787" cy="385762"/>
          </a:xfrm>
        </p:spPr>
        <p:txBody>
          <a:bodyPr>
            <a:normAutofit fontScale="92500" lnSpcReduction="10000"/>
          </a:bodyPr>
          <a:lstStyle/>
          <a:p>
            <a:r>
              <a:rPr lang="en-US" dirty="0"/>
              <a:t>Residency Basics</a:t>
            </a:r>
          </a:p>
        </p:txBody>
      </p:sp>
      <p:sp>
        <p:nvSpPr>
          <p:cNvPr id="4" name="Content Placeholder 3">
            <a:extLst>
              <a:ext uri="{FF2B5EF4-FFF2-40B4-BE49-F238E27FC236}">
                <a16:creationId xmlns:a16="http://schemas.microsoft.com/office/drawing/2014/main" id="{B3267E0C-02A4-C739-7C25-566C3A1EFE46}"/>
              </a:ext>
            </a:extLst>
          </p:cNvPr>
          <p:cNvSpPr>
            <a:spLocks noGrp="1"/>
          </p:cNvSpPr>
          <p:nvPr>
            <p:ph sz="half" idx="2"/>
          </p:nvPr>
        </p:nvSpPr>
        <p:spPr>
          <a:xfrm>
            <a:off x="839788" y="1571624"/>
            <a:ext cx="5157787" cy="4921249"/>
          </a:xfrm>
        </p:spPr>
        <p:txBody>
          <a:bodyPr>
            <a:normAutofit fontScale="25000" lnSpcReduction="20000"/>
          </a:bodyPr>
          <a:lstStyle/>
          <a:p>
            <a:pPr marL="0" indent="0">
              <a:buNone/>
            </a:pPr>
            <a:r>
              <a:rPr lang="en-US" sz="7200" dirty="0"/>
              <a:t>Join the TACRAO Residency Committee for an engaging walk-through of the not-so-basic "basics" of residency determination. Whether you're new to residency or looking for a refresher, this session will explore the foundational concepts, regulations, and resources that guide residency decisions in Texas higher education.</a:t>
            </a:r>
          </a:p>
          <a:p>
            <a:pPr marL="0" indent="0">
              <a:buNone/>
            </a:pPr>
            <a:endParaRPr lang="en-US" sz="7200" dirty="0"/>
          </a:p>
          <a:p>
            <a:pPr marL="0" indent="0">
              <a:buNone/>
            </a:pPr>
            <a:r>
              <a:rPr lang="en-US" sz="7200" dirty="0"/>
              <a:t>Topics will include: </a:t>
            </a:r>
          </a:p>
          <a:p>
            <a:r>
              <a:rPr lang="en-US" sz="7200" dirty="0"/>
              <a:t>What is residency?</a:t>
            </a:r>
          </a:p>
          <a:p>
            <a:r>
              <a:rPr lang="en-US" sz="7200" dirty="0"/>
              <a:t>Key regulations and requirements</a:t>
            </a:r>
          </a:p>
          <a:p>
            <a:r>
              <a:rPr lang="en-US" sz="7200" dirty="0"/>
              <a:t>Waivers and exemptions</a:t>
            </a:r>
          </a:p>
          <a:p>
            <a:r>
              <a:rPr lang="en-US" sz="7200" dirty="0"/>
              <a:t>Helpful resources</a:t>
            </a:r>
          </a:p>
          <a:p>
            <a:r>
              <a:rPr lang="en-US" sz="7200" dirty="0"/>
              <a:t>Five basic residency cases</a:t>
            </a:r>
          </a:p>
          <a:p>
            <a:pPr marL="0" indent="0">
              <a:buNone/>
            </a:pPr>
            <a:r>
              <a:rPr lang="en-US" sz="7200" dirty="0"/>
              <a:t>Through practical examples and real-world scenarios, participants will gain a stronger understanding of residency principles and the confidence to navigate residency questions with greater clarity and consistency.</a:t>
            </a:r>
          </a:p>
          <a:p>
            <a:endParaRPr lang="en-US" dirty="0"/>
          </a:p>
        </p:txBody>
      </p:sp>
      <p:pic>
        <p:nvPicPr>
          <p:cNvPr id="15" name="Picture 14">
            <a:extLst>
              <a:ext uri="{FF2B5EF4-FFF2-40B4-BE49-F238E27FC236}">
                <a16:creationId xmlns:a16="http://schemas.microsoft.com/office/drawing/2014/main" id="{EB4930A3-1824-7AF2-8DEB-36B16D164363}"/>
              </a:ext>
            </a:extLst>
          </p:cNvPr>
          <p:cNvPicPr>
            <a:picLocks noChangeAspect="1"/>
          </p:cNvPicPr>
          <p:nvPr/>
        </p:nvPicPr>
        <p:blipFill>
          <a:blip r:embed="rId2"/>
          <a:stretch>
            <a:fillRect/>
          </a:stretch>
        </p:blipFill>
        <p:spPr>
          <a:xfrm>
            <a:off x="6367733" y="1378744"/>
            <a:ext cx="4517642" cy="3611740"/>
          </a:xfrm>
          <a:prstGeom prst="rect">
            <a:avLst/>
          </a:prstGeom>
        </p:spPr>
      </p:pic>
    </p:spTree>
    <p:extLst>
      <p:ext uri="{BB962C8B-B14F-4D97-AF65-F5344CB8AC3E}">
        <p14:creationId xmlns:p14="http://schemas.microsoft.com/office/powerpoint/2010/main" val="4276142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127A7-4185-903D-B65F-7B4D19B3B7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7EAEE0-CC75-AB3B-6CB1-12A51492EA3E}"/>
              </a:ext>
            </a:extLst>
          </p:cNvPr>
          <p:cNvSpPr>
            <a:spLocks noGrp="1"/>
          </p:cNvSpPr>
          <p:nvPr>
            <p:ph type="title"/>
          </p:nvPr>
        </p:nvSpPr>
        <p:spPr>
          <a:xfrm>
            <a:off x="839788" y="365126"/>
            <a:ext cx="10515600" cy="711200"/>
          </a:xfrm>
        </p:spPr>
        <p:txBody>
          <a:bodyPr/>
          <a:lstStyle/>
          <a:p>
            <a:r>
              <a:rPr lang="en-US" dirty="0"/>
              <a:t>Residency Sessions at Houston TACRAO</a:t>
            </a:r>
          </a:p>
        </p:txBody>
      </p:sp>
      <p:sp>
        <p:nvSpPr>
          <p:cNvPr id="5" name="Text Placeholder 4">
            <a:extLst>
              <a:ext uri="{FF2B5EF4-FFF2-40B4-BE49-F238E27FC236}">
                <a16:creationId xmlns:a16="http://schemas.microsoft.com/office/drawing/2014/main" id="{53286C40-8EF9-423E-93B8-F829B6BEF7DF}"/>
              </a:ext>
            </a:extLst>
          </p:cNvPr>
          <p:cNvSpPr>
            <a:spLocks noGrp="1"/>
          </p:cNvSpPr>
          <p:nvPr>
            <p:ph type="body" sz="quarter" idx="3"/>
          </p:nvPr>
        </p:nvSpPr>
        <p:spPr>
          <a:xfrm>
            <a:off x="6096000" y="1138239"/>
            <a:ext cx="5183188" cy="461962"/>
          </a:xfrm>
        </p:spPr>
        <p:txBody>
          <a:bodyPr>
            <a:normAutofit/>
          </a:bodyPr>
          <a:lstStyle/>
          <a:p>
            <a:r>
              <a:rPr lang="en-US" dirty="0"/>
              <a:t>Residency Advanced</a:t>
            </a:r>
          </a:p>
        </p:txBody>
      </p:sp>
      <p:sp>
        <p:nvSpPr>
          <p:cNvPr id="6" name="Content Placeholder 5">
            <a:extLst>
              <a:ext uri="{FF2B5EF4-FFF2-40B4-BE49-F238E27FC236}">
                <a16:creationId xmlns:a16="http://schemas.microsoft.com/office/drawing/2014/main" id="{88A38168-399C-676E-FDF3-BC42AE2A15D5}"/>
              </a:ext>
            </a:extLst>
          </p:cNvPr>
          <p:cNvSpPr>
            <a:spLocks noGrp="1"/>
          </p:cNvSpPr>
          <p:nvPr>
            <p:ph sz="quarter" idx="4"/>
          </p:nvPr>
        </p:nvSpPr>
        <p:spPr>
          <a:xfrm>
            <a:off x="6172200" y="1600201"/>
            <a:ext cx="5183188" cy="4892672"/>
          </a:xfrm>
        </p:spPr>
        <p:txBody>
          <a:bodyPr>
            <a:normAutofit fontScale="25000" lnSpcReduction="20000"/>
          </a:bodyPr>
          <a:lstStyle/>
          <a:p>
            <a:pPr marL="0" indent="0">
              <a:buNone/>
            </a:pPr>
            <a:r>
              <a:rPr lang="en-US" sz="7200" dirty="0"/>
              <a:t>Join the TACRAO Residency Committee for a session focused on the more complex and nuanced aspects of residency determination. This session will explore challenging situations that require careful analysis, consistent application of regulations, and sound institutional practices. </a:t>
            </a:r>
          </a:p>
          <a:p>
            <a:pPr marL="0" indent="0">
              <a:buNone/>
            </a:pPr>
            <a:r>
              <a:rPr lang="en-US" sz="7200" dirty="0"/>
              <a:t>Topics will include:</a:t>
            </a:r>
          </a:p>
          <a:p>
            <a:r>
              <a:rPr lang="en-US" sz="7200" dirty="0"/>
              <a:t>  Best Practices for Determining Residency</a:t>
            </a:r>
          </a:p>
          <a:p>
            <a:r>
              <a:rPr lang="en-US" sz="7200" dirty="0"/>
              <a:t>7 Scenarios</a:t>
            </a:r>
          </a:p>
          <a:p>
            <a:r>
              <a:rPr lang="en-US" sz="7200" dirty="0"/>
              <a:t> Identifying and Addressing Residency Errors</a:t>
            </a:r>
          </a:p>
          <a:p>
            <a:pPr lvl="1"/>
            <a:r>
              <a:rPr lang="en-US" sz="7200" dirty="0"/>
              <a:t> Defining residency errors</a:t>
            </a:r>
          </a:p>
          <a:p>
            <a:pPr lvl="1"/>
            <a:r>
              <a:rPr lang="en-US" sz="7200" dirty="0"/>
              <a:t>Backdating residency classifications</a:t>
            </a:r>
          </a:p>
          <a:p>
            <a:pPr lvl="1"/>
            <a:r>
              <a:rPr lang="en-US" sz="7200" dirty="0"/>
              <a:t> Institution Policy / Catalog Considerations</a:t>
            </a:r>
          </a:p>
          <a:p>
            <a:pPr marL="0" indent="0">
              <a:buNone/>
            </a:pPr>
            <a:r>
              <a:rPr lang="en-US" sz="7200" dirty="0"/>
              <a:t>Through practical case studies and discussion, attendees will gain a deeper understanding of complex residency issues, strengthen their decision-making skills, and learn strategies for handling residency determinations with greater confidence and compliance.</a:t>
            </a:r>
          </a:p>
          <a:p>
            <a:pPr marL="0" indent="0">
              <a:buNone/>
            </a:pPr>
            <a:endParaRPr lang="en-US" dirty="0"/>
          </a:p>
        </p:txBody>
      </p:sp>
      <p:pic>
        <p:nvPicPr>
          <p:cNvPr id="12" name="Picture 11">
            <a:extLst>
              <a:ext uri="{FF2B5EF4-FFF2-40B4-BE49-F238E27FC236}">
                <a16:creationId xmlns:a16="http://schemas.microsoft.com/office/drawing/2014/main" id="{D159C984-A050-C845-DC19-4187AFC90C85}"/>
              </a:ext>
            </a:extLst>
          </p:cNvPr>
          <p:cNvPicPr>
            <a:picLocks noChangeAspect="1"/>
          </p:cNvPicPr>
          <p:nvPr/>
        </p:nvPicPr>
        <p:blipFill>
          <a:blip r:embed="rId2"/>
          <a:stretch>
            <a:fillRect/>
          </a:stretch>
        </p:blipFill>
        <p:spPr>
          <a:xfrm>
            <a:off x="685473" y="1600201"/>
            <a:ext cx="4456967" cy="3563232"/>
          </a:xfrm>
          <a:prstGeom prst="rect">
            <a:avLst/>
          </a:prstGeom>
        </p:spPr>
      </p:pic>
    </p:spTree>
    <p:extLst>
      <p:ext uri="{BB962C8B-B14F-4D97-AF65-F5344CB8AC3E}">
        <p14:creationId xmlns:p14="http://schemas.microsoft.com/office/powerpoint/2010/main" val="5215688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31C452E-C417-A621-A1DE-A79AE5601E8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35CFFCE-D03C-44E3-68BF-59CC3912FC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EE73282B-F210-D188-F013-BE131C2C66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97EA049E-B5CD-8567-D7CA-FF0C45D1D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A53248A-F889-B545-5209-A607A506323E}"/>
              </a:ext>
            </a:extLst>
          </p:cNvPr>
          <p:cNvSpPr>
            <a:spLocks noGrp="1"/>
          </p:cNvSpPr>
          <p:nvPr>
            <p:ph type="ctrTitle"/>
          </p:nvPr>
        </p:nvSpPr>
        <p:spPr>
          <a:xfrm>
            <a:off x="965200" y="1383527"/>
            <a:ext cx="6117158" cy="4175166"/>
          </a:xfrm>
        </p:spPr>
        <p:txBody>
          <a:bodyPr anchor="ctr">
            <a:noAutofit/>
          </a:bodyPr>
          <a:lstStyle/>
          <a:p>
            <a:pPr algn="l"/>
            <a:r>
              <a:rPr lang="en-US" sz="6600" b="1" dirty="0"/>
              <a:t>TACRAO Residency Committee: Scenarios and Q&amp;A</a:t>
            </a:r>
          </a:p>
        </p:txBody>
      </p:sp>
      <p:sp>
        <p:nvSpPr>
          <p:cNvPr id="3" name="Subtitle 2">
            <a:extLst>
              <a:ext uri="{FF2B5EF4-FFF2-40B4-BE49-F238E27FC236}">
                <a16:creationId xmlns:a16="http://schemas.microsoft.com/office/drawing/2014/main" id="{FDEBB417-548F-E2E7-D65C-5D73945F6FB9}"/>
              </a:ext>
            </a:extLst>
          </p:cNvPr>
          <p:cNvSpPr>
            <a:spLocks noGrp="1"/>
          </p:cNvSpPr>
          <p:nvPr>
            <p:ph type="subTitle" idx="1"/>
          </p:nvPr>
        </p:nvSpPr>
        <p:spPr>
          <a:xfrm>
            <a:off x="7986955" y="2573422"/>
            <a:ext cx="3113064" cy="1795378"/>
          </a:xfrm>
        </p:spPr>
        <p:txBody>
          <a:bodyPr anchor="ctr">
            <a:normAutofit/>
          </a:bodyPr>
          <a:lstStyle/>
          <a:p>
            <a:pPr algn="l"/>
            <a:r>
              <a:rPr lang="en-US" sz="2800" b="1" dirty="0"/>
              <a:t>Afternoon Session: 1:00-2:00pm </a:t>
            </a:r>
          </a:p>
          <a:p>
            <a:pPr algn="l"/>
            <a:r>
              <a:rPr lang="en-US" sz="2800" b="1" dirty="0"/>
              <a:t>Ballroom 1-4</a:t>
            </a:r>
          </a:p>
        </p:txBody>
      </p:sp>
      <p:cxnSp>
        <p:nvCxnSpPr>
          <p:cNvPr id="14" name="Straight Connector 13">
            <a:extLst>
              <a:ext uri="{FF2B5EF4-FFF2-40B4-BE49-F238E27FC236}">
                <a16:creationId xmlns:a16="http://schemas.microsoft.com/office/drawing/2014/main" id="{AFD59A9B-D56D-814C-2FFB-686858FFD3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539155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217</TotalTime>
  <Words>862</Words>
  <Application>Microsoft Office PowerPoint</Application>
  <PresentationFormat>Widescreen</PresentationFormat>
  <Paragraphs>78</Paragraphs>
  <Slides>17</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Aptos</vt:lpstr>
      <vt:lpstr>Aptos Display</vt:lpstr>
      <vt:lpstr>Arial</vt:lpstr>
      <vt:lpstr>Calibri</vt:lpstr>
      <vt:lpstr>Office Theme</vt:lpstr>
      <vt:lpstr>TACRAO Residency Committee: Updates</vt:lpstr>
      <vt:lpstr>Residency Committee and Members </vt:lpstr>
      <vt:lpstr>Residency Committee 2026 Objectives:</vt:lpstr>
      <vt:lpstr>New Institution Residency List</vt:lpstr>
      <vt:lpstr>TACRAO Residency Q&amp;A for Rule Releases</vt:lpstr>
      <vt:lpstr>Documentation Sources:</vt:lpstr>
      <vt:lpstr>Residency Sessions at Houston TACRAO</vt:lpstr>
      <vt:lpstr>Residency Sessions at Houston TACRAO</vt:lpstr>
      <vt:lpstr>TACRAO Residency Committee: Scenarios and Q&amp;A</vt:lpstr>
      <vt:lpstr>PowerPoint Presentation</vt:lpstr>
      <vt:lpstr>Let’s Play a Game</vt:lpstr>
      <vt:lpstr>Let’s Start With an Easy One</vt:lpstr>
      <vt:lpstr>One More to Warm Up</vt:lpstr>
      <vt:lpstr>Getting a Little More Difficult Now</vt:lpstr>
      <vt:lpstr>Now We’re Rolling</vt:lpstr>
      <vt:lpstr>Let’s Bring it Home Now</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Reed, Christopher B</dc:creator>
  <cp:lastModifiedBy>Rexroat, Jodie Kay</cp:lastModifiedBy>
  <cp:revision>14</cp:revision>
  <cp:lastPrinted>2026-07-17T20:26:36Z</cp:lastPrinted>
  <dcterms:created xsi:type="dcterms:W3CDTF">2026-06-05T21:04:57Z</dcterms:created>
  <dcterms:modified xsi:type="dcterms:W3CDTF">2026-08-03T20:55:12Z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a80e953-9b6b-468f-8427-2c8321bc8283_Enabled">
    <vt:lpwstr>true</vt:lpwstr>
  </property>
  <property fmtid="{D5CDD505-2E9C-101B-9397-08002B2CF9AE}" pid="3" name="MSIP_Label_ca80e953-9b6b-468f-8427-2c8321bc8283_SetDate">
    <vt:lpwstr>2026-07-16T17:41:50Z</vt:lpwstr>
  </property>
  <property fmtid="{D5CDD505-2E9C-101B-9397-08002B2CF9AE}" pid="4" name="MSIP_Label_ca80e953-9b6b-468f-8427-2c8321bc8283_Method">
    <vt:lpwstr>Standard</vt:lpwstr>
  </property>
  <property fmtid="{D5CDD505-2E9C-101B-9397-08002B2CF9AE}" pid="5" name="MSIP_Label_ca80e953-9b6b-468f-8427-2c8321bc8283_Name">
    <vt:lpwstr>University-Internal</vt:lpwstr>
  </property>
  <property fmtid="{D5CDD505-2E9C-101B-9397-08002B2CF9AE}" pid="6" name="MSIP_Label_ca80e953-9b6b-468f-8427-2c8321bc8283_SiteId">
    <vt:lpwstr>eed99d2e-3551-4ec5-9e90-10a7ff3e13a2</vt:lpwstr>
  </property>
  <property fmtid="{D5CDD505-2E9C-101B-9397-08002B2CF9AE}" pid="7" name="MSIP_Label_ca80e953-9b6b-468f-8427-2c8321bc8283_ActionId">
    <vt:lpwstr>c51a15d6-447c-44c3-bdfe-88845da20b85</vt:lpwstr>
  </property>
  <property fmtid="{D5CDD505-2E9C-101B-9397-08002B2CF9AE}" pid="8" name="MSIP_Label_ca80e953-9b6b-468f-8427-2c8321bc8283_ContentBits">
    <vt:lpwstr>0</vt:lpwstr>
  </property>
  <property fmtid="{D5CDD505-2E9C-101B-9397-08002B2CF9AE}" pid="9" name="MSIP_Label_ca80e953-9b6b-468f-8427-2c8321bc8283_Tag">
    <vt:lpwstr>10, 3, 0, 1</vt:lpwstr>
  </property>
</Properties>
</file>